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316" r:id="rId4"/>
    <p:sldId id="302" r:id="rId5"/>
    <p:sldId id="317" r:id="rId6"/>
    <p:sldId id="318" r:id="rId7"/>
    <p:sldId id="303" r:id="rId8"/>
    <p:sldId id="325" r:id="rId9"/>
    <p:sldId id="319" r:id="rId10"/>
    <p:sldId id="304" r:id="rId11"/>
    <p:sldId id="308" r:id="rId12"/>
    <p:sldId id="324" r:id="rId13"/>
    <p:sldId id="323" r:id="rId14"/>
    <p:sldId id="398" r:id="rId15"/>
    <p:sldId id="326" r:id="rId16"/>
    <p:sldId id="305" r:id="rId17"/>
    <p:sldId id="367" r:id="rId18"/>
    <p:sldId id="399" r:id="rId19"/>
    <p:sldId id="404" r:id="rId20"/>
    <p:sldId id="405" r:id="rId21"/>
    <p:sldId id="289" r:id="rId22"/>
    <p:sldId id="290" r:id="rId23"/>
    <p:sldId id="291" r:id="rId24"/>
    <p:sldId id="301" r:id="rId25"/>
    <p:sldId id="369" r:id="rId26"/>
    <p:sldId id="293" r:id="rId27"/>
    <p:sldId id="292" r:id="rId28"/>
    <p:sldId id="349" r:id="rId29"/>
    <p:sldId id="407" r:id="rId30"/>
    <p:sldId id="408" r:id="rId31"/>
    <p:sldId id="340" r:id="rId32"/>
    <p:sldId id="400" r:id="rId33"/>
    <p:sldId id="409" r:id="rId34"/>
    <p:sldId id="345" r:id="rId35"/>
    <p:sldId id="341" r:id="rId36"/>
    <p:sldId id="295" r:id="rId37"/>
    <p:sldId id="294" r:id="rId38"/>
    <p:sldId id="403" r:id="rId39"/>
    <p:sldId id="296" r:id="rId40"/>
    <p:sldId id="297" r:id="rId41"/>
    <p:sldId id="370" r:id="rId42"/>
    <p:sldId id="393" r:id="rId43"/>
    <p:sldId id="371" r:id="rId44"/>
    <p:sldId id="372" r:id="rId45"/>
    <p:sldId id="410" r:id="rId46"/>
    <p:sldId id="402" r:id="rId47"/>
    <p:sldId id="373" r:id="rId48"/>
    <p:sldId id="374" r:id="rId49"/>
    <p:sldId id="375" r:id="rId50"/>
    <p:sldId id="376" r:id="rId51"/>
    <p:sldId id="377" r:id="rId52"/>
    <p:sldId id="394" r:id="rId53"/>
    <p:sldId id="379" r:id="rId54"/>
    <p:sldId id="382" r:id="rId55"/>
    <p:sldId id="406" r:id="rId56"/>
    <p:sldId id="396" r:id="rId57"/>
    <p:sldId id="395" r:id="rId58"/>
    <p:sldId id="384" r:id="rId59"/>
    <p:sldId id="385" r:id="rId60"/>
    <p:sldId id="397" r:id="rId61"/>
    <p:sldId id="386" r:id="rId62"/>
    <p:sldId id="387" r:id="rId63"/>
    <p:sldId id="388" r:id="rId64"/>
    <p:sldId id="389" r:id="rId65"/>
    <p:sldId id="390" r:id="rId66"/>
    <p:sldId id="391"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3B57B0-2360-4AB1-8011-9DD2CC8C2D63}">
          <p14:sldIdLst>
            <p14:sldId id="256"/>
            <p14:sldId id="278"/>
            <p14:sldId id="316"/>
            <p14:sldId id="302"/>
            <p14:sldId id="317"/>
            <p14:sldId id="318"/>
            <p14:sldId id="303"/>
            <p14:sldId id="325"/>
            <p14:sldId id="319"/>
            <p14:sldId id="304"/>
            <p14:sldId id="308"/>
            <p14:sldId id="324"/>
            <p14:sldId id="323"/>
            <p14:sldId id="398"/>
            <p14:sldId id="326"/>
            <p14:sldId id="305"/>
            <p14:sldId id="367"/>
            <p14:sldId id="399"/>
            <p14:sldId id="404"/>
            <p14:sldId id="405"/>
            <p14:sldId id="289"/>
            <p14:sldId id="290"/>
            <p14:sldId id="291"/>
            <p14:sldId id="301"/>
            <p14:sldId id="369"/>
            <p14:sldId id="293"/>
            <p14:sldId id="292"/>
            <p14:sldId id="349"/>
            <p14:sldId id="407"/>
            <p14:sldId id="408"/>
            <p14:sldId id="340"/>
            <p14:sldId id="400"/>
            <p14:sldId id="409"/>
            <p14:sldId id="345"/>
            <p14:sldId id="341"/>
            <p14:sldId id="295"/>
            <p14:sldId id="294"/>
            <p14:sldId id="403"/>
            <p14:sldId id="296"/>
            <p14:sldId id="297"/>
            <p14:sldId id="370"/>
            <p14:sldId id="393"/>
            <p14:sldId id="371"/>
            <p14:sldId id="372"/>
            <p14:sldId id="410"/>
            <p14:sldId id="402"/>
            <p14:sldId id="373"/>
            <p14:sldId id="374"/>
            <p14:sldId id="375"/>
            <p14:sldId id="376"/>
            <p14:sldId id="377"/>
            <p14:sldId id="394"/>
            <p14:sldId id="379"/>
            <p14:sldId id="382"/>
            <p14:sldId id="406"/>
            <p14:sldId id="396"/>
            <p14:sldId id="395"/>
            <p14:sldId id="384"/>
            <p14:sldId id="385"/>
            <p14:sldId id="397"/>
            <p14:sldId id="386"/>
            <p14:sldId id="387"/>
            <p14:sldId id="388"/>
            <p14:sldId id="389"/>
            <p14:sldId id="390"/>
            <p14:sldId id="391"/>
          </p14:sldIdLst>
        </p14:section>
        <p14:section name="Untitled Section" id="{BD93B877-607A-41EC-95A5-F75735B9C6A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4660"/>
  </p:normalViewPr>
  <p:slideViewPr>
    <p:cSldViewPr snapToGrid="0">
      <p:cViewPr varScale="1">
        <p:scale>
          <a:sx n="65" d="100"/>
          <a:sy n="65" d="100"/>
        </p:scale>
        <p:origin x="620"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ink/ink1.xml><?xml version="1.0" encoding="utf-8"?>
<inkml:ink xmlns:inkml="http://www.w3.org/2003/InkML">
  <inkml:definitions>
    <inkml:context xml:id="ctx0">
      <inkml:inkSource xml:id="inkSrc0">
        <inkml:traceFormat>
          <inkml:channel name="X" type="integer" max="2446" units="cm"/>
          <inkml:channel name="Y" type="integer" max="1920" units="cm"/>
          <inkml:channel name="T" type="integer" max="2.14748E9" units="dev"/>
        </inkml:traceFormat>
        <inkml:channelProperties>
          <inkml:channelProperty channel="X" name="resolution" value="71.10465" units="1/cm"/>
          <inkml:channelProperty channel="Y" name="resolution" value="98.96907" units="1/cm"/>
          <inkml:channelProperty channel="T" name="resolution" value="1" units="1/dev"/>
        </inkml:channelProperties>
      </inkml:inkSource>
      <inkml:timestamp xml:id="ts0" timeString="2021-04-28T08:31:43.644"/>
    </inkml:context>
    <inkml:brush xml:id="br0">
      <inkml:brushProperty name="width" value="0.2734" units="cm"/>
      <inkml:brushProperty name="height" value="0.2734" units="cm"/>
      <inkml:brushProperty name="color" value="#00B050"/>
    </inkml:brush>
  </inkml:definitions>
  <inkml:trace contextRef="#ctx0" brushRef="#br0">14393 17560 0</inkml:trace>
  <inkml:trace contextRef="#ctx0" brushRef="#br0" timeOffset="12617.0451">27720 14330 0,'-31'0'15,"0"0"1,31-31 0,-32 31-16,1 0 0,0 0 15,31-31-15,-32 31 16,1 0-16,0 0 16,-63-63-16,62 63 15,-31 0-15,1-32 16,-64 32-16,32-31 15,32 0 1,-33-32-16,33 63 16,-64-31-16,64 31 15,-32-32-15,-1 32 16,1-31-16,32 31 16,-32-63-16,31 63 15,0 0-15,-31 0 16,0 0-16,0 0 15,31 0-15,-62 0 16,62 0-16,-62 0 16,62 0-16,-63 0 15,64 0-15,-64 0 16,1 0-16,-1 0 16,1 0-16,62 0 15,-62-31-15,-1 31 16,1 0-16,0 0 15,62 0-15,-63-32 16,64 32-16,-64 0 16,32-31-16,32 31 15,-1-63-15,-31 32 16,62 31-16,-30 0 16,30 0-16,-30 0 15,-1 0 1,32 0-16,-64-31 15,64 31-15,0 0 16,-32-32-16,32 32 16,-32 0-16,32-31 15,-1 31-15,1-31 16,-1-1-16,1 32 16,0 0-16,-1-31 15,1 31-15,0-31 16,-1 31-16,1 0 15,0-32-15,-32 32 16,32-31-16,-1 31 16,1-32-16,-1 32 15,1 0-15,0-31 16,-1 31-16,1-31 16,-32-1-16,32 1 15,0-32-15,-32 32 16,-31 31-16,31-31 15,0-1-15,-31 1 16,63-63-16,-32 94 16,-31-32-1,63 1-15,-1 0 16,1-1-16,0 32 16,31-31-16,-32 0 15,1 31-15,0 0 16,31-32-16,-32 32 15,32-31-15,0 0 16,-31 31-16,31-32 16,-31 32-16,31-31 15,-32 31-15,32-31 16,-31-1-16,0 1 16,-1-1-16,1 1 15,31 0-15,-32-1 16,32 1-16,-31 0 15,0 31-15,31-32 16,-32 32-16,32-62 16,0 30-16,0 1 15,-31 31-15,31-31 16,0-1 0,-31 32 30,-1 0-30,32-31 0,0-1-1,-31 32-15,31-31 16,0 0 62,0 62 94,0 0-156,0 1-1,0-1-15,0 1 16,-63-32-16,63 31 15,0 0-15,0 63 16,0-62-16,0-1 16,0 0-16,0 1 15,0-1-15,0 0 16</inkml:trace>
  <inkml:trace contextRef="#ctx0" brushRef="#br0" timeOffset="14072.1854">20728 11884 0,'31'0'281,"-31"32"-249,31-32-17,1 0-15,-32 31 16,31-31-16,-31 31 15,0 1-15,31-32 16,1 31 0,-1-31-16,1 0 15,-32 31-15,31-31 16,-31 63 0,31-63-1,1 0 1,-32 32 15,31-32-31,0 0 16,-31 31-1,32-31-15,-32 31 16,31-31 0,0 0-16,1 0 15,-32 32-15,31-32 16,0 0-16,-31 31 31,32-31 0,-32 31-15,0 1 0,31-32-16,1 0 31,-1 0-31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8C604F-5CC2-485D-AF89-426877199B24}"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356986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8C604F-5CC2-485D-AF89-426877199B24}"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171748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8C604F-5CC2-485D-AF89-426877199B24}"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303806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8C604F-5CC2-485D-AF89-426877199B24}"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110560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8C604F-5CC2-485D-AF89-426877199B24}"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34043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8C604F-5CC2-485D-AF89-426877199B24}"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56397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8C604F-5CC2-485D-AF89-426877199B24}" type="datetimeFigureOut">
              <a:rPr lang="en-US" smtClean="0"/>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830206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8C604F-5CC2-485D-AF89-426877199B24}" type="datetimeFigureOut">
              <a:rPr lang="en-US" smtClean="0"/>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142638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C604F-5CC2-485D-AF89-426877199B24}" type="datetimeFigureOut">
              <a:rPr lang="en-US" smtClean="0"/>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391475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8C604F-5CC2-485D-AF89-426877199B24}"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20241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8C604F-5CC2-485D-AF89-426877199B24}"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53957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C604F-5CC2-485D-AF89-426877199B24}" type="datetimeFigureOut">
              <a:rPr lang="en-US" smtClean="0"/>
              <a:t>4/8/2024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6AB64-C84D-44FF-8873-B900A68A5AA1}" type="slidenum">
              <a:rPr lang="en-US" smtClean="0"/>
              <a:t>‹#›</a:t>
            </a:fld>
            <a:endParaRPr lang="en-US"/>
          </a:p>
        </p:txBody>
      </p:sp>
    </p:spTree>
    <p:extLst>
      <p:ext uri="{BB962C8B-B14F-4D97-AF65-F5344CB8AC3E}">
        <p14:creationId xmlns:p14="http://schemas.microsoft.com/office/powerpoint/2010/main" val="1159840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customXml" Target="../ink/ink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ban.com/currency-cod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iban.com/currency-codes"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5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saudiscoop.com/business/the-weakest-currencies-in-the-world-in-20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 Macroeconomics – Week 4</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4099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283" y="0"/>
            <a:ext cx="4230824" cy="1229786"/>
          </a:xfrm>
          <a:solidFill>
            <a:schemeClr val="bg2"/>
          </a:solidFill>
        </p:spPr>
        <p:txBody>
          <a:bodyPr>
            <a:normAutofit fontScale="90000"/>
          </a:bodyPr>
          <a:lstStyle/>
          <a:p>
            <a:r>
              <a:rPr lang="en-US" dirty="0" smtClean="0"/>
              <a:t>Exchange Rate Movements</a:t>
            </a:r>
            <a:endParaRPr lang="en-US" dirty="0"/>
          </a:p>
        </p:txBody>
      </p:sp>
      <p:sp>
        <p:nvSpPr>
          <p:cNvPr id="3" name="Content Placeholder 2"/>
          <p:cNvSpPr>
            <a:spLocks noGrp="1"/>
          </p:cNvSpPr>
          <p:nvPr>
            <p:ph idx="1"/>
          </p:nvPr>
        </p:nvSpPr>
        <p:spPr>
          <a:xfrm>
            <a:off x="7620559" y="266566"/>
            <a:ext cx="4494583" cy="1326467"/>
          </a:xfrm>
        </p:spPr>
        <p:txBody>
          <a:bodyPr>
            <a:noAutofit/>
          </a:bodyPr>
          <a:lstStyle/>
          <a:p>
            <a:r>
              <a:rPr lang="en-US" sz="1800" dirty="0" smtClean="0"/>
              <a:t>The value of a currency can, and often changes. </a:t>
            </a:r>
          </a:p>
          <a:p>
            <a:r>
              <a:rPr lang="en-US" sz="1800" dirty="0" smtClean="0"/>
              <a:t>We can use the following terms to explain these changes. </a:t>
            </a:r>
          </a:p>
          <a:p>
            <a:endParaRPr lang="en-US" sz="1600" dirty="0"/>
          </a:p>
          <a:p>
            <a:endParaRPr lang="en-US" sz="1600" dirty="0"/>
          </a:p>
        </p:txBody>
      </p:sp>
      <p:sp>
        <p:nvSpPr>
          <p:cNvPr id="5" name="TextBox 4"/>
          <p:cNvSpPr txBox="1"/>
          <p:nvPr/>
        </p:nvSpPr>
        <p:spPr>
          <a:xfrm>
            <a:off x="7884218" y="1759974"/>
            <a:ext cx="4052143" cy="1200329"/>
          </a:xfrm>
          <a:prstGeom prst="rect">
            <a:avLst/>
          </a:prstGeom>
          <a:solidFill>
            <a:schemeClr val="accent1">
              <a:lumMod val="20000"/>
              <a:lumOff val="80000"/>
            </a:schemeClr>
          </a:solidFill>
        </p:spPr>
        <p:txBody>
          <a:bodyPr wrap="square" rtlCol="0">
            <a:spAutoFit/>
          </a:bodyPr>
          <a:lstStyle/>
          <a:p>
            <a:r>
              <a:rPr lang="en-US" dirty="0" smtClean="0"/>
              <a:t>Note: When currency A appreciates relative to currency B, currency B therefore depreciates relative to currency A.</a:t>
            </a:r>
            <a:endParaRPr lang="en-US" dirty="0"/>
          </a:p>
        </p:txBody>
      </p:sp>
      <p:pic>
        <p:nvPicPr>
          <p:cNvPr id="7" name="Picture 6"/>
          <p:cNvPicPr>
            <a:picLocks noChangeAspect="1"/>
          </p:cNvPicPr>
          <p:nvPr/>
        </p:nvPicPr>
        <p:blipFill>
          <a:blip r:embed="rId2"/>
          <a:stretch>
            <a:fillRect/>
          </a:stretch>
        </p:blipFill>
        <p:spPr>
          <a:xfrm>
            <a:off x="5260966" y="4961405"/>
            <a:ext cx="2906843" cy="1249079"/>
          </a:xfrm>
          <a:prstGeom prst="rect">
            <a:avLst/>
          </a:prstGeom>
        </p:spPr>
      </p:pic>
      <p:sp>
        <p:nvSpPr>
          <p:cNvPr id="9" name="Rectangle 8"/>
          <p:cNvSpPr/>
          <p:nvPr/>
        </p:nvSpPr>
        <p:spPr>
          <a:xfrm>
            <a:off x="256346" y="1114446"/>
            <a:ext cx="5004620" cy="5262979"/>
          </a:xfrm>
          <a:prstGeom prst="rect">
            <a:avLst/>
          </a:prstGeom>
        </p:spPr>
        <p:txBody>
          <a:bodyPr wrap="square">
            <a:spAutoFit/>
          </a:bodyPr>
          <a:lstStyle/>
          <a:p>
            <a:r>
              <a:rPr lang="en-US" sz="2800" dirty="0">
                <a:solidFill>
                  <a:srgbClr val="00B0F0"/>
                </a:solidFill>
              </a:rPr>
              <a:t>Appreciate</a:t>
            </a:r>
            <a:r>
              <a:rPr lang="en-US" sz="2800" dirty="0"/>
              <a:t> = go up in value  </a:t>
            </a:r>
            <a:r>
              <a:rPr lang="en-US" sz="2800" dirty="0" err="1"/>
              <a:t>eg</a:t>
            </a:r>
            <a:r>
              <a:rPr lang="en-US" sz="2800" dirty="0"/>
              <a:t>. RMB can buy more </a:t>
            </a:r>
            <a:r>
              <a:rPr lang="en-US" sz="2800" dirty="0" smtClean="0"/>
              <a:t>AUD</a:t>
            </a:r>
          </a:p>
          <a:p>
            <a:endParaRPr lang="en-US" sz="2800" dirty="0" smtClean="0"/>
          </a:p>
          <a:p>
            <a:endParaRPr lang="en-US" sz="2800" dirty="0"/>
          </a:p>
          <a:p>
            <a:r>
              <a:rPr lang="en-US" sz="2800" dirty="0">
                <a:solidFill>
                  <a:srgbClr val="00B0F0"/>
                </a:solidFill>
              </a:rPr>
              <a:t>Depreciate</a:t>
            </a:r>
            <a:r>
              <a:rPr lang="en-US" sz="2800" dirty="0"/>
              <a:t> = go down in value </a:t>
            </a:r>
            <a:r>
              <a:rPr lang="en-US" sz="2800" dirty="0" err="1"/>
              <a:t>eg</a:t>
            </a:r>
            <a:r>
              <a:rPr lang="en-US" sz="2800" dirty="0"/>
              <a:t>. RMB can buy less </a:t>
            </a:r>
            <a:r>
              <a:rPr lang="en-US" sz="2800" dirty="0" smtClean="0"/>
              <a:t>AUD</a:t>
            </a:r>
          </a:p>
          <a:p>
            <a:endParaRPr lang="en-US" sz="2800" dirty="0" smtClean="0"/>
          </a:p>
          <a:p>
            <a:endParaRPr lang="en-US" sz="2800" dirty="0"/>
          </a:p>
          <a:p>
            <a:r>
              <a:rPr lang="en-US" sz="2800" dirty="0">
                <a:solidFill>
                  <a:srgbClr val="00B0F0"/>
                </a:solidFill>
              </a:rPr>
              <a:t>Exchange Rate Fluctuations </a:t>
            </a:r>
            <a:r>
              <a:rPr lang="en-US" sz="2800" dirty="0"/>
              <a:t>= the upward (appreciation) and downward (depreciation) movements that occur over time</a:t>
            </a:r>
          </a:p>
        </p:txBody>
      </p:sp>
      <p:pic>
        <p:nvPicPr>
          <p:cNvPr id="13" name="Picture 12"/>
          <p:cNvPicPr>
            <a:picLocks noChangeAspect="1"/>
          </p:cNvPicPr>
          <p:nvPr/>
        </p:nvPicPr>
        <p:blipFill>
          <a:blip r:embed="rId3"/>
          <a:stretch>
            <a:fillRect/>
          </a:stretch>
        </p:blipFill>
        <p:spPr>
          <a:xfrm>
            <a:off x="5260966" y="644791"/>
            <a:ext cx="1849556" cy="1373765"/>
          </a:xfrm>
          <a:prstGeom prst="rect">
            <a:avLst/>
          </a:prstGeom>
        </p:spPr>
      </p:pic>
      <p:pic>
        <p:nvPicPr>
          <p:cNvPr id="14" name="Picture 13"/>
          <p:cNvPicPr>
            <a:picLocks noChangeAspect="1"/>
          </p:cNvPicPr>
          <p:nvPr/>
        </p:nvPicPr>
        <p:blipFill>
          <a:blip r:embed="rId4"/>
          <a:stretch>
            <a:fillRect/>
          </a:stretch>
        </p:blipFill>
        <p:spPr>
          <a:xfrm>
            <a:off x="5013183" y="2488211"/>
            <a:ext cx="1673993" cy="1511244"/>
          </a:xfrm>
          <a:prstGeom prst="rect">
            <a:avLst/>
          </a:prstGeom>
        </p:spPr>
      </p:pic>
      <p:sp>
        <p:nvSpPr>
          <p:cNvPr id="4" name="Rectangle 3"/>
          <p:cNvSpPr/>
          <p:nvPr/>
        </p:nvSpPr>
        <p:spPr>
          <a:xfrm>
            <a:off x="8367252" y="3086442"/>
            <a:ext cx="3637935" cy="2308324"/>
          </a:xfrm>
          <a:prstGeom prst="rect">
            <a:avLst/>
          </a:prstGeom>
        </p:spPr>
        <p:txBody>
          <a:bodyPr wrap="square">
            <a:spAutoFit/>
          </a:bodyPr>
          <a:lstStyle/>
          <a:p>
            <a:r>
              <a:rPr lang="en-US" b="1" dirty="0"/>
              <a:t>Currency Appreciation:</a:t>
            </a:r>
          </a:p>
          <a:p>
            <a:r>
              <a:rPr lang="en-US" dirty="0"/>
              <a:t>When the currency becomes more valuable in terms of other currencies.</a:t>
            </a:r>
          </a:p>
          <a:p>
            <a:r>
              <a:rPr lang="en-US" b="1" dirty="0"/>
              <a:t>Currency Depreciation</a:t>
            </a:r>
          </a:p>
          <a:p>
            <a:r>
              <a:rPr lang="en-US" dirty="0"/>
              <a:t>When a currency becomes less valuable in terms of other currencies.</a:t>
            </a:r>
          </a:p>
        </p:txBody>
      </p:sp>
      <p:sp>
        <p:nvSpPr>
          <p:cNvPr id="6" name="TextBox 5"/>
          <p:cNvSpPr txBox="1"/>
          <p:nvPr/>
        </p:nvSpPr>
        <p:spPr>
          <a:xfrm>
            <a:off x="8367252" y="5466920"/>
            <a:ext cx="3234813" cy="1323439"/>
          </a:xfrm>
          <a:prstGeom prst="rect">
            <a:avLst/>
          </a:prstGeom>
          <a:solidFill>
            <a:srgbClr val="FFFF00"/>
          </a:solidFill>
        </p:spPr>
        <p:txBody>
          <a:bodyPr wrap="square" rtlCol="0">
            <a:spAutoFit/>
          </a:bodyPr>
          <a:lstStyle/>
          <a:p>
            <a:r>
              <a:rPr lang="en-US" sz="1600" dirty="0" smtClean="0">
                <a:solidFill>
                  <a:srgbClr val="FF0000"/>
                </a:solidFill>
              </a:rPr>
              <a:t>Summary</a:t>
            </a:r>
          </a:p>
          <a:p>
            <a:r>
              <a:rPr lang="en-US" sz="1600" dirty="0" smtClean="0">
                <a:solidFill>
                  <a:srgbClr val="FF0000"/>
                </a:solidFill>
              </a:rPr>
              <a:t>Appreciation = currency becomes more valuable</a:t>
            </a:r>
          </a:p>
          <a:p>
            <a:r>
              <a:rPr lang="en-US" sz="1600" dirty="0" smtClean="0">
                <a:solidFill>
                  <a:srgbClr val="FF0000"/>
                </a:solidFill>
              </a:rPr>
              <a:t>Depreciation = currency becomes less valuable</a:t>
            </a:r>
            <a:endParaRPr lang="en-US" sz="1600" dirty="0">
              <a:solidFill>
                <a:srgbClr val="FF0000"/>
              </a:solidFill>
            </a:endParaRPr>
          </a:p>
        </p:txBody>
      </p:sp>
    </p:spTree>
    <p:extLst>
      <p:ext uri="{BB962C8B-B14F-4D97-AF65-F5344CB8AC3E}">
        <p14:creationId xmlns:p14="http://schemas.microsoft.com/office/powerpoint/2010/main" val="34619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Appreciation and Depreciation Examples</a:t>
            </a:r>
            <a:endParaRPr lang="en-US" dirty="0"/>
          </a:p>
        </p:txBody>
      </p:sp>
      <p:sp>
        <p:nvSpPr>
          <p:cNvPr id="6" name="Content Placeholder 5"/>
          <p:cNvSpPr>
            <a:spLocks noGrp="1"/>
          </p:cNvSpPr>
          <p:nvPr>
            <p:ph sz="half" idx="2"/>
          </p:nvPr>
        </p:nvSpPr>
        <p:spPr>
          <a:solidFill>
            <a:schemeClr val="accent3">
              <a:lumMod val="20000"/>
              <a:lumOff val="80000"/>
            </a:schemeClr>
          </a:solidFill>
        </p:spPr>
        <p:txBody>
          <a:bodyPr/>
          <a:lstStyle/>
          <a:p>
            <a:pPr marL="0" indent="0">
              <a:buNone/>
            </a:pPr>
            <a:r>
              <a:rPr lang="en-US" dirty="0" smtClean="0"/>
              <a:t>Depreciation Example</a:t>
            </a:r>
          </a:p>
          <a:p>
            <a:endParaRPr lang="en-US" dirty="0"/>
          </a:p>
          <a:p>
            <a:endParaRPr lang="en-US" dirty="0" smtClean="0"/>
          </a:p>
          <a:p>
            <a:endParaRPr lang="en-US" dirty="0"/>
          </a:p>
          <a:p>
            <a:r>
              <a:rPr lang="en-US" dirty="0"/>
              <a:t>Remember: </a:t>
            </a:r>
            <a:r>
              <a:rPr lang="en-US" dirty="0" smtClean="0"/>
              <a:t>After depreciation, the </a:t>
            </a:r>
            <a:r>
              <a:rPr lang="en-US" dirty="0"/>
              <a:t>same amount of a currency can buy </a:t>
            </a:r>
            <a:r>
              <a:rPr lang="en-US" dirty="0" smtClean="0"/>
              <a:t>less </a:t>
            </a:r>
            <a:r>
              <a:rPr lang="en-US" dirty="0"/>
              <a:t>of another currency. </a:t>
            </a:r>
          </a:p>
          <a:p>
            <a:endParaRPr lang="en-US" dirty="0"/>
          </a:p>
        </p:txBody>
      </p:sp>
      <p:pic>
        <p:nvPicPr>
          <p:cNvPr id="5" name="Picture 4"/>
          <p:cNvPicPr>
            <a:picLocks noChangeAspect="1"/>
          </p:cNvPicPr>
          <p:nvPr/>
        </p:nvPicPr>
        <p:blipFill>
          <a:blip r:embed="rId2"/>
          <a:stretch>
            <a:fillRect/>
          </a:stretch>
        </p:blipFill>
        <p:spPr>
          <a:xfrm>
            <a:off x="6172200" y="2526890"/>
            <a:ext cx="5279690" cy="1254022"/>
          </a:xfrm>
          <a:prstGeom prst="rect">
            <a:avLst/>
          </a:prstGeom>
        </p:spPr>
      </p:pic>
      <p:sp>
        <p:nvSpPr>
          <p:cNvPr id="7" name="Content Placeholder 5"/>
          <p:cNvSpPr txBox="1">
            <a:spLocks/>
          </p:cNvSpPr>
          <p:nvPr/>
        </p:nvSpPr>
        <p:spPr>
          <a:xfrm>
            <a:off x="838200" y="1825625"/>
            <a:ext cx="5181600" cy="4351338"/>
          </a:xfrm>
          <a:prstGeom prst="rect">
            <a:avLst/>
          </a:prstGeom>
          <a:solidFill>
            <a:schemeClr val="accent4">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Appreciation Example</a:t>
            </a:r>
          </a:p>
          <a:p>
            <a:endParaRPr lang="en-US" dirty="0"/>
          </a:p>
          <a:p>
            <a:endParaRPr lang="en-US" dirty="0" smtClean="0"/>
          </a:p>
          <a:p>
            <a:endParaRPr lang="en-US" dirty="0"/>
          </a:p>
          <a:p>
            <a:r>
              <a:rPr lang="en-US" dirty="0" smtClean="0"/>
              <a:t>Remember: After appreciation, the same amount of a currency can buy more of another currency. </a:t>
            </a:r>
          </a:p>
        </p:txBody>
      </p:sp>
      <p:pic>
        <p:nvPicPr>
          <p:cNvPr id="4" name="Content Placeholder 3"/>
          <p:cNvPicPr>
            <a:picLocks noGrp="1" noChangeAspect="1"/>
          </p:cNvPicPr>
          <p:nvPr>
            <p:ph sz="half" idx="1"/>
          </p:nvPr>
        </p:nvPicPr>
        <p:blipFill>
          <a:blip r:embed="rId3"/>
          <a:stretch>
            <a:fillRect/>
          </a:stretch>
        </p:blipFill>
        <p:spPr>
          <a:xfrm>
            <a:off x="235973" y="2588328"/>
            <a:ext cx="5181600" cy="1107930"/>
          </a:xfrm>
          <a:prstGeom prst="rect">
            <a:avLst/>
          </a:prstGeom>
        </p:spPr>
      </p:pic>
    </p:spTree>
    <p:extLst>
      <p:ext uri="{BB962C8B-B14F-4D97-AF65-F5344CB8AC3E}">
        <p14:creationId xmlns:p14="http://schemas.microsoft.com/office/powerpoint/2010/main" val="413891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070" y="183914"/>
            <a:ext cx="8050161" cy="598436"/>
          </a:xfrm>
        </p:spPr>
        <p:txBody>
          <a:bodyPr>
            <a:normAutofit fontScale="90000"/>
          </a:bodyPr>
          <a:lstStyle/>
          <a:p>
            <a:r>
              <a:rPr lang="en-US" dirty="0" smtClean="0"/>
              <a:t>Exchange Rates and Purchasing Power</a:t>
            </a:r>
            <a:endParaRPr lang="en-US" dirty="0"/>
          </a:p>
        </p:txBody>
      </p:sp>
      <p:sp>
        <p:nvSpPr>
          <p:cNvPr id="5" name="Content Placeholder 4"/>
          <p:cNvSpPr>
            <a:spLocks noGrp="1"/>
          </p:cNvSpPr>
          <p:nvPr>
            <p:ph idx="1"/>
          </p:nvPr>
        </p:nvSpPr>
        <p:spPr>
          <a:xfrm>
            <a:off x="479322" y="771904"/>
            <a:ext cx="8320549" cy="1556671"/>
          </a:xfrm>
        </p:spPr>
        <p:txBody>
          <a:bodyPr>
            <a:normAutofit fontScale="62500" lnSpcReduction="20000"/>
          </a:bodyPr>
          <a:lstStyle/>
          <a:p>
            <a:r>
              <a:rPr lang="en-US" dirty="0" smtClean="0"/>
              <a:t>When a </a:t>
            </a:r>
            <a:r>
              <a:rPr lang="en-US" dirty="0" smtClean="0">
                <a:solidFill>
                  <a:srgbClr val="00B050"/>
                </a:solidFill>
              </a:rPr>
              <a:t>currency appreciates or depreciates </a:t>
            </a:r>
            <a:r>
              <a:rPr lang="en-US" dirty="0" smtClean="0"/>
              <a:t>in value, the </a:t>
            </a:r>
            <a:r>
              <a:rPr lang="en-US" dirty="0" smtClean="0">
                <a:solidFill>
                  <a:srgbClr val="00B050"/>
                </a:solidFill>
              </a:rPr>
              <a:t>purchasing power also increases or decreases.</a:t>
            </a:r>
          </a:p>
          <a:p>
            <a:r>
              <a:rPr lang="en-US" dirty="0" smtClean="0"/>
              <a:t>This will naturally </a:t>
            </a:r>
            <a:r>
              <a:rPr lang="en-US" dirty="0" smtClean="0">
                <a:solidFill>
                  <a:srgbClr val="00B050"/>
                </a:solidFill>
              </a:rPr>
              <a:t>benefit some people </a:t>
            </a:r>
            <a:r>
              <a:rPr lang="en-US" dirty="0" smtClean="0"/>
              <a:t>who can buy things more cheaply, and </a:t>
            </a:r>
            <a:r>
              <a:rPr lang="en-US" dirty="0" smtClean="0">
                <a:solidFill>
                  <a:srgbClr val="00B050"/>
                </a:solidFill>
              </a:rPr>
              <a:t>disadvantage others </a:t>
            </a:r>
            <a:r>
              <a:rPr lang="en-US" dirty="0" smtClean="0"/>
              <a:t>who will have to pay more for the same things.</a:t>
            </a:r>
          </a:p>
          <a:p>
            <a:r>
              <a:rPr lang="en-US" dirty="0" smtClean="0"/>
              <a:t>This will lead to changes in behavior that can have significant macroeconomic consequences. </a:t>
            </a:r>
          </a:p>
          <a:p>
            <a:pPr lvl="1"/>
            <a:endParaRPr lang="en-US" dirty="0"/>
          </a:p>
        </p:txBody>
      </p:sp>
      <p:sp>
        <p:nvSpPr>
          <p:cNvPr id="6" name="TextBox 5"/>
          <p:cNvSpPr txBox="1"/>
          <p:nvPr/>
        </p:nvSpPr>
        <p:spPr>
          <a:xfrm>
            <a:off x="2589574" y="2518350"/>
            <a:ext cx="3628102" cy="4339650"/>
          </a:xfrm>
          <a:prstGeom prst="rect">
            <a:avLst/>
          </a:prstGeom>
          <a:solidFill>
            <a:schemeClr val="accent2">
              <a:lumMod val="20000"/>
              <a:lumOff val="80000"/>
            </a:schemeClr>
          </a:solidFill>
        </p:spPr>
        <p:txBody>
          <a:bodyPr wrap="square" rtlCol="0">
            <a:spAutoFit/>
          </a:bodyPr>
          <a:lstStyle/>
          <a:p>
            <a:r>
              <a:rPr lang="en-US" sz="2800" dirty="0"/>
              <a:t>Appreciation = ↑Purchasing </a:t>
            </a:r>
            <a:r>
              <a:rPr lang="en-US" sz="2800" dirty="0" smtClean="0"/>
              <a:t>Power</a:t>
            </a:r>
          </a:p>
          <a:p>
            <a:r>
              <a:rPr lang="en-US" sz="2800" dirty="0" smtClean="0"/>
              <a:t>Who benefits:</a:t>
            </a:r>
            <a:endParaRPr lang="en-US" sz="2800" dirty="0"/>
          </a:p>
          <a:p>
            <a:pPr marL="457200" indent="-457200">
              <a:buFont typeface="Arial" panose="020B0604020202020204" pitchFamily="34" charset="0"/>
              <a:buChar char="•"/>
            </a:pPr>
            <a:r>
              <a:rPr lang="en-US" sz="2400" dirty="0" smtClean="0"/>
              <a:t>People travelling to other countries</a:t>
            </a:r>
          </a:p>
          <a:p>
            <a:pPr marL="457200" indent="-457200">
              <a:buFont typeface="Arial" panose="020B0604020202020204" pitchFamily="34" charset="0"/>
              <a:buChar char="•"/>
            </a:pPr>
            <a:r>
              <a:rPr lang="en-US" sz="2400" dirty="0" smtClean="0"/>
              <a:t>People buying imports </a:t>
            </a:r>
          </a:p>
          <a:p>
            <a:pPr marL="457200" indent="-457200">
              <a:buFont typeface="Arial" panose="020B0604020202020204" pitchFamily="34" charset="0"/>
              <a:buChar char="•"/>
            </a:pPr>
            <a:r>
              <a:rPr lang="en-US" sz="2400" dirty="0" smtClean="0"/>
              <a:t>People investing in other countries</a:t>
            </a:r>
          </a:p>
          <a:p>
            <a:pPr marL="457200" indent="-457200">
              <a:buFont typeface="Arial" panose="020B0604020202020204" pitchFamily="34" charset="0"/>
              <a:buChar char="•"/>
            </a:pPr>
            <a:r>
              <a:rPr lang="en-US" sz="2400" dirty="0" smtClean="0"/>
              <a:t>People on fixed incomes, living overseas.</a:t>
            </a:r>
          </a:p>
        </p:txBody>
      </p:sp>
      <p:sp>
        <p:nvSpPr>
          <p:cNvPr id="7" name="TextBox 6"/>
          <p:cNvSpPr txBox="1"/>
          <p:nvPr/>
        </p:nvSpPr>
        <p:spPr>
          <a:xfrm>
            <a:off x="6388511" y="2529384"/>
            <a:ext cx="3286432" cy="3970318"/>
          </a:xfrm>
          <a:prstGeom prst="rect">
            <a:avLst/>
          </a:prstGeom>
          <a:solidFill>
            <a:schemeClr val="accent1">
              <a:lumMod val="20000"/>
              <a:lumOff val="80000"/>
            </a:schemeClr>
          </a:solidFill>
        </p:spPr>
        <p:txBody>
          <a:bodyPr wrap="square" rtlCol="0">
            <a:spAutoFit/>
          </a:bodyPr>
          <a:lstStyle/>
          <a:p>
            <a:r>
              <a:rPr lang="en-US" sz="2800" dirty="0" smtClean="0"/>
              <a:t>Depreciation </a:t>
            </a:r>
            <a:r>
              <a:rPr lang="en-US" sz="2800" dirty="0"/>
              <a:t>= </a:t>
            </a:r>
            <a:r>
              <a:rPr lang="en-US" sz="2800" dirty="0" smtClean="0"/>
              <a:t>↓Purchasing Power</a:t>
            </a:r>
          </a:p>
          <a:p>
            <a:r>
              <a:rPr lang="en-US" sz="2800" dirty="0" smtClean="0"/>
              <a:t>Who benefits:</a:t>
            </a:r>
          </a:p>
          <a:p>
            <a:pPr marL="457200" indent="-457200">
              <a:buFont typeface="Arial" panose="020B0604020202020204" pitchFamily="34" charset="0"/>
              <a:buChar char="•"/>
            </a:pPr>
            <a:r>
              <a:rPr lang="en-US" sz="2800" dirty="0" smtClean="0"/>
              <a:t>Exporters whose goods are now cheaper for foreigners</a:t>
            </a:r>
          </a:p>
          <a:p>
            <a:pPr marL="457200" indent="-457200">
              <a:buFont typeface="Arial" panose="020B0604020202020204" pitchFamily="34" charset="0"/>
              <a:buChar char="•"/>
            </a:pPr>
            <a:r>
              <a:rPr lang="en-US" sz="2800" dirty="0" smtClean="0"/>
              <a:t>Foreign investors in the country</a:t>
            </a:r>
            <a:endParaRPr lang="en-US" sz="2800" dirty="0"/>
          </a:p>
        </p:txBody>
      </p:sp>
      <p:pic>
        <p:nvPicPr>
          <p:cNvPr id="4100" name="Picture 4" descr="9 Things Businesses Need to Know About Chinese Tourists | Alizi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436" y="3108361"/>
            <a:ext cx="2288303" cy="180941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xports lift MHP poultry sales in first quarter of 2018 | WATTAgNet |  WATTPoult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4943" y="3709834"/>
            <a:ext cx="2503539" cy="16094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89574" y="2507316"/>
            <a:ext cx="3628102" cy="4339650"/>
          </a:xfrm>
          <a:prstGeom prst="rect">
            <a:avLst/>
          </a:prstGeom>
          <a:solidFill>
            <a:schemeClr val="accent2">
              <a:lumMod val="20000"/>
              <a:lumOff val="80000"/>
            </a:schemeClr>
          </a:solidFill>
        </p:spPr>
        <p:txBody>
          <a:bodyPr wrap="square" rtlCol="0">
            <a:spAutoFit/>
          </a:bodyPr>
          <a:lstStyle/>
          <a:p>
            <a:r>
              <a:rPr lang="en-US" sz="2800" b="1" dirty="0"/>
              <a:t>Appreciation = ↑Purchasing </a:t>
            </a:r>
            <a:r>
              <a:rPr lang="en-US" sz="2800" b="1" dirty="0" smtClean="0"/>
              <a:t>Power</a:t>
            </a:r>
          </a:p>
          <a:p>
            <a:r>
              <a:rPr lang="en-US" sz="2800" dirty="0" smtClean="0"/>
              <a:t>Who benefits:</a:t>
            </a:r>
            <a:endParaRPr lang="en-US" sz="2800" dirty="0"/>
          </a:p>
          <a:p>
            <a:pPr marL="457200" indent="-457200">
              <a:buFont typeface="Arial" panose="020B0604020202020204" pitchFamily="34" charset="0"/>
              <a:buChar char="•"/>
            </a:pPr>
            <a:r>
              <a:rPr lang="en-US" sz="2400" dirty="0" smtClean="0"/>
              <a:t>People travelling to other countries</a:t>
            </a:r>
          </a:p>
          <a:p>
            <a:pPr marL="457200" indent="-457200">
              <a:buFont typeface="Arial" panose="020B0604020202020204" pitchFamily="34" charset="0"/>
              <a:buChar char="•"/>
            </a:pPr>
            <a:r>
              <a:rPr lang="en-US" sz="2400" dirty="0" smtClean="0"/>
              <a:t>People buying imports </a:t>
            </a:r>
          </a:p>
          <a:p>
            <a:pPr marL="457200" indent="-457200">
              <a:buFont typeface="Arial" panose="020B0604020202020204" pitchFamily="34" charset="0"/>
              <a:buChar char="•"/>
            </a:pPr>
            <a:r>
              <a:rPr lang="en-US" sz="2400" dirty="0" smtClean="0"/>
              <a:t>People investing in other countries</a:t>
            </a:r>
          </a:p>
          <a:p>
            <a:pPr marL="457200" indent="-457200">
              <a:buFont typeface="Arial" panose="020B0604020202020204" pitchFamily="34" charset="0"/>
              <a:buChar char="•"/>
            </a:pPr>
            <a:r>
              <a:rPr lang="en-US" sz="2400" dirty="0" smtClean="0"/>
              <a:t>People on fixed incomes, living overseas.</a:t>
            </a:r>
          </a:p>
        </p:txBody>
      </p:sp>
      <p:sp>
        <p:nvSpPr>
          <p:cNvPr id="12" name="TextBox 11"/>
          <p:cNvSpPr txBox="1"/>
          <p:nvPr/>
        </p:nvSpPr>
        <p:spPr>
          <a:xfrm>
            <a:off x="6388511" y="2518350"/>
            <a:ext cx="3286432" cy="3970318"/>
          </a:xfrm>
          <a:prstGeom prst="rect">
            <a:avLst/>
          </a:prstGeom>
          <a:solidFill>
            <a:schemeClr val="accent1">
              <a:lumMod val="20000"/>
              <a:lumOff val="80000"/>
            </a:schemeClr>
          </a:solidFill>
        </p:spPr>
        <p:txBody>
          <a:bodyPr wrap="square" rtlCol="0">
            <a:spAutoFit/>
          </a:bodyPr>
          <a:lstStyle/>
          <a:p>
            <a:r>
              <a:rPr lang="en-US" sz="2800" b="1" dirty="0" smtClean="0"/>
              <a:t>Depreciation </a:t>
            </a:r>
            <a:r>
              <a:rPr lang="en-US" sz="2800" b="1" dirty="0"/>
              <a:t>= </a:t>
            </a:r>
            <a:r>
              <a:rPr lang="en-US" sz="2800" b="1" dirty="0" smtClean="0"/>
              <a:t>↓Purchasing Power</a:t>
            </a:r>
          </a:p>
          <a:p>
            <a:r>
              <a:rPr lang="en-US" sz="2800" dirty="0" smtClean="0"/>
              <a:t>Who benefits:</a:t>
            </a:r>
          </a:p>
          <a:p>
            <a:pPr marL="457200" indent="-457200">
              <a:buFont typeface="Arial" panose="020B0604020202020204" pitchFamily="34" charset="0"/>
              <a:buChar char="•"/>
            </a:pPr>
            <a:r>
              <a:rPr lang="en-US" sz="2800" dirty="0" smtClean="0"/>
              <a:t>Exporters whose goods are now cheaper for foreigners</a:t>
            </a:r>
          </a:p>
          <a:p>
            <a:pPr marL="457200" indent="-457200">
              <a:buFont typeface="Arial" panose="020B0604020202020204" pitchFamily="34" charset="0"/>
              <a:buChar char="•"/>
            </a:pPr>
            <a:r>
              <a:rPr lang="en-US" sz="2800" dirty="0" smtClean="0"/>
              <a:t>Foreign investors in the country</a:t>
            </a:r>
            <a:endParaRPr lang="en-US" sz="2800" dirty="0"/>
          </a:p>
        </p:txBody>
      </p:sp>
      <p:sp>
        <p:nvSpPr>
          <p:cNvPr id="9" name="TextBox 8"/>
          <p:cNvSpPr txBox="1"/>
          <p:nvPr/>
        </p:nvSpPr>
        <p:spPr>
          <a:xfrm>
            <a:off x="8544231" y="265472"/>
            <a:ext cx="3470788" cy="923330"/>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Appreciation = </a:t>
            </a:r>
            <a:r>
              <a:rPr lang="en-US" dirty="0">
                <a:solidFill>
                  <a:srgbClr val="FF0000"/>
                </a:solidFill>
              </a:rPr>
              <a:t>↑Purchasing </a:t>
            </a:r>
            <a:r>
              <a:rPr lang="en-US" dirty="0" smtClean="0">
                <a:solidFill>
                  <a:srgbClr val="FF0000"/>
                </a:solidFill>
              </a:rPr>
              <a:t>Power</a:t>
            </a:r>
          </a:p>
          <a:p>
            <a:r>
              <a:rPr lang="en-US" dirty="0">
                <a:solidFill>
                  <a:srgbClr val="FF0000"/>
                </a:solidFill>
              </a:rPr>
              <a:t>Depreciation = ↓Purchasing </a:t>
            </a:r>
            <a:r>
              <a:rPr lang="en-US" dirty="0" smtClean="0">
                <a:solidFill>
                  <a:srgbClr val="FF0000"/>
                </a:solidFill>
              </a:rPr>
              <a:t>Power</a:t>
            </a:r>
            <a:endParaRPr lang="en-US" dirty="0">
              <a:solidFill>
                <a:srgbClr val="FF0000"/>
              </a:solidFill>
            </a:endParaRPr>
          </a:p>
        </p:txBody>
      </p:sp>
    </p:spTree>
    <p:extLst>
      <p:ext uri="{BB962C8B-B14F-4D97-AF65-F5344CB8AC3E}">
        <p14:creationId xmlns:p14="http://schemas.microsoft.com/office/powerpoint/2010/main" val="71444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Appreciation/Depreciation and Purchasing Power</a:t>
            </a:r>
            <a:endParaRPr lang="en-US" dirty="0"/>
          </a:p>
        </p:txBody>
      </p:sp>
      <p:sp>
        <p:nvSpPr>
          <p:cNvPr id="3" name="Content Placeholder 2"/>
          <p:cNvSpPr>
            <a:spLocks noGrp="1"/>
          </p:cNvSpPr>
          <p:nvPr>
            <p:ph idx="1"/>
          </p:nvPr>
        </p:nvSpPr>
        <p:spPr>
          <a:xfrm>
            <a:off x="838200" y="1708534"/>
            <a:ext cx="10515600" cy="1051510"/>
          </a:xfrm>
        </p:spPr>
        <p:txBody>
          <a:bodyPr>
            <a:normAutofit fontScale="77500" lnSpcReduction="20000"/>
          </a:bodyPr>
          <a:lstStyle/>
          <a:p>
            <a:r>
              <a:rPr lang="en-US" dirty="0" smtClean="0"/>
              <a:t>Look at the following situation and explain what happens to:</a:t>
            </a:r>
          </a:p>
          <a:p>
            <a:r>
              <a:rPr lang="en-US" dirty="0" smtClean="0"/>
              <a:t>The value of the US dollar (appreciation/depreciation) and its purchasing power.</a:t>
            </a:r>
          </a:p>
          <a:p>
            <a:r>
              <a:rPr lang="en-US" dirty="0" smtClean="0"/>
              <a:t>The value of the Real </a:t>
            </a:r>
            <a:r>
              <a:rPr lang="en-US" dirty="0"/>
              <a:t>(appreciation/depreciation) and </a:t>
            </a:r>
            <a:r>
              <a:rPr lang="en-US" dirty="0" smtClean="0"/>
              <a:t>its purchasing power.</a:t>
            </a:r>
            <a:endParaRPr lang="en-US" dirty="0"/>
          </a:p>
        </p:txBody>
      </p:sp>
      <p:pic>
        <p:nvPicPr>
          <p:cNvPr id="5" name="Picture 4"/>
          <p:cNvPicPr>
            <a:picLocks noChangeAspect="1"/>
          </p:cNvPicPr>
          <p:nvPr/>
        </p:nvPicPr>
        <p:blipFill>
          <a:blip r:embed="rId2"/>
          <a:stretch>
            <a:fillRect/>
          </a:stretch>
        </p:blipFill>
        <p:spPr>
          <a:xfrm>
            <a:off x="1650947" y="2760044"/>
            <a:ext cx="8688012" cy="2876951"/>
          </a:xfrm>
          <a:prstGeom prst="rect">
            <a:avLst/>
          </a:prstGeom>
        </p:spPr>
      </p:pic>
      <p:sp>
        <p:nvSpPr>
          <p:cNvPr id="4" name="Rectangle 3"/>
          <p:cNvSpPr/>
          <p:nvPr/>
        </p:nvSpPr>
        <p:spPr>
          <a:xfrm>
            <a:off x="3539613" y="3618271"/>
            <a:ext cx="7187381" cy="2113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56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Appreciation/Depreciation and Purchasing Power</a:t>
            </a:r>
            <a:endParaRPr lang="en-US" dirty="0"/>
          </a:p>
        </p:txBody>
      </p:sp>
      <p:sp>
        <p:nvSpPr>
          <p:cNvPr id="3" name="Content Placeholder 2"/>
          <p:cNvSpPr>
            <a:spLocks noGrp="1"/>
          </p:cNvSpPr>
          <p:nvPr>
            <p:ph idx="1"/>
          </p:nvPr>
        </p:nvSpPr>
        <p:spPr>
          <a:xfrm>
            <a:off x="838200" y="1708534"/>
            <a:ext cx="10515600" cy="1051510"/>
          </a:xfrm>
        </p:spPr>
        <p:txBody>
          <a:bodyPr>
            <a:normAutofit fontScale="77500" lnSpcReduction="20000"/>
          </a:bodyPr>
          <a:lstStyle/>
          <a:p>
            <a:r>
              <a:rPr lang="en-US" dirty="0" smtClean="0"/>
              <a:t>Look at the following situation and explain what happens to:</a:t>
            </a:r>
          </a:p>
          <a:p>
            <a:r>
              <a:rPr lang="en-US" dirty="0" smtClean="0"/>
              <a:t>The value of the US dollar (appreciation/depreciation) and its purchasing power.</a:t>
            </a:r>
          </a:p>
          <a:p>
            <a:r>
              <a:rPr lang="en-US" dirty="0" smtClean="0"/>
              <a:t>The value of the Real </a:t>
            </a:r>
            <a:r>
              <a:rPr lang="en-US" dirty="0"/>
              <a:t>(appreciation/depreciation) and </a:t>
            </a:r>
            <a:r>
              <a:rPr lang="en-US" dirty="0" smtClean="0"/>
              <a:t>its purchasing power.</a:t>
            </a:r>
            <a:endParaRPr lang="en-US" dirty="0"/>
          </a:p>
        </p:txBody>
      </p:sp>
      <p:pic>
        <p:nvPicPr>
          <p:cNvPr id="5" name="Picture 4"/>
          <p:cNvPicPr>
            <a:picLocks noChangeAspect="1"/>
          </p:cNvPicPr>
          <p:nvPr/>
        </p:nvPicPr>
        <p:blipFill>
          <a:blip r:embed="rId2"/>
          <a:stretch>
            <a:fillRect/>
          </a:stretch>
        </p:blipFill>
        <p:spPr>
          <a:xfrm>
            <a:off x="1650947" y="2760044"/>
            <a:ext cx="8688012" cy="2876951"/>
          </a:xfrm>
          <a:prstGeom prst="rect">
            <a:avLst/>
          </a:prstGeom>
        </p:spPr>
      </p:pic>
    </p:spTree>
    <p:extLst>
      <p:ext uri="{BB962C8B-B14F-4D97-AF65-F5344CB8AC3E}">
        <p14:creationId xmlns:p14="http://schemas.microsoft.com/office/powerpoint/2010/main" val="2506872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Who are some individuals who would like the Chinese Yuan to appreciate in value?</a:t>
            </a:r>
          </a:p>
          <a:p>
            <a:r>
              <a:rPr lang="en-US" dirty="0" smtClean="0">
                <a:solidFill>
                  <a:srgbClr val="0070C0"/>
                </a:solidFill>
              </a:rPr>
              <a:t>Chinese citizens who want to travel overseas.</a:t>
            </a:r>
          </a:p>
          <a:p>
            <a:r>
              <a:rPr lang="en-US" dirty="0" smtClean="0">
                <a:solidFill>
                  <a:srgbClr val="0070C0"/>
                </a:solidFill>
              </a:rPr>
              <a:t>Chinese citizens who want to invest overseas.</a:t>
            </a:r>
          </a:p>
          <a:p>
            <a:r>
              <a:rPr lang="en-US" dirty="0" smtClean="0">
                <a:solidFill>
                  <a:srgbClr val="0070C0"/>
                </a:solidFill>
              </a:rPr>
              <a:t>Foreigners working in China who want to send money back home.</a:t>
            </a:r>
            <a:endParaRPr lang="en-US" dirty="0">
              <a:solidFill>
                <a:srgbClr val="0070C0"/>
              </a:solidFill>
            </a:endParaRPr>
          </a:p>
          <a:p>
            <a:r>
              <a:rPr lang="en-US" dirty="0" smtClean="0"/>
              <a:t>Who are some individuals who would like the Chinese Yuan to depreciate in value.</a:t>
            </a:r>
          </a:p>
          <a:p>
            <a:r>
              <a:rPr lang="en-US" dirty="0" smtClean="0">
                <a:solidFill>
                  <a:srgbClr val="0070C0"/>
                </a:solidFill>
              </a:rPr>
              <a:t>Foreigners who want to buy Chinese exports.</a:t>
            </a:r>
          </a:p>
          <a:p>
            <a:r>
              <a:rPr lang="en-US" dirty="0" smtClean="0">
                <a:solidFill>
                  <a:srgbClr val="0070C0"/>
                </a:solidFill>
              </a:rPr>
              <a:t>Chinese exporters who want to sell more.</a:t>
            </a:r>
          </a:p>
          <a:p>
            <a:r>
              <a:rPr lang="en-US" dirty="0" smtClean="0">
                <a:solidFill>
                  <a:srgbClr val="0070C0"/>
                </a:solidFill>
              </a:rPr>
              <a:t>Foreigners who want to invest in China to buy stocks/property/bonds.</a:t>
            </a:r>
            <a:endParaRPr lang="en-US" dirty="0">
              <a:solidFill>
                <a:srgbClr val="0070C0"/>
              </a:solidFill>
            </a:endParaRPr>
          </a:p>
        </p:txBody>
      </p:sp>
    </p:spTree>
    <p:extLst>
      <p:ext uri="{BB962C8B-B14F-4D97-AF65-F5344CB8AC3E}">
        <p14:creationId xmlns:p14="http://schemas.microsoft.com/office/powerpoint/2010/main" val="155394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04" y="0"/>
            <a:ext cx="10515600" cy="1012723"/>
          </a:xfrm>
        </p:spPr>
        <p:txBody>
          <a:bodyPr/>
          <a:lstStyle/>
          <a:p>
            <a:r>
              <a:rPr lang="en-US" dirty="0" smtClean="0"/>
              <a:t>Floating vs Fixed Exchange Rates</a:t>
            </a:r>
            <a:endParaRPr lang="en-US" dirty="0"/>
          </a:p>
        </p:txBody>
      </p:sp>
      <p:sp>
        <p:nvSpPr>
          <p:cNvPr id="3" name="Content Placeholder 2"/>
          <p:cNvSpPr>
            <a:spLocks noGrp="1"/>
          </p:cNvSpPr>
          <p:nvPr>
            <p:ph idx="1"/>
          </p:nvPr>
        </p:nvSpPr>
        <p:spPr>
          <a:xfrm>
            <a:off x="540773" y="1012723"/>
            <a:ext cx="10412361" cy="777986"/>
          </a:xfrm>
        </p:spPr>
        <p:txBody>
          <a:bodyPr>
            <a:normAutofit fontScale="92500" lnSpcReduction="10000"/>
          </a:bodyPr>
          <a:lstStyle/>
          <a:p>
            <a:r>
              <a:rPr lang="en-US" dirty="0" smtClean="0"/>
              <a:t>Governments can choose to control the exchange rate or allow it to fluctuate. These two exchange rate systems are given these two names.</a:t>
            </a:r>
          </a:p>
          <a:p>
            <a:endParaRPr lang="en-US" dirty="0"/>
          </a:p>
        </p:txBody>
      </p:sp>
      <p:sp>
        <p:nvSpPr>
          <p:cNvPr id="6" name="TextBox 5"/>
          <p:cNvSpPr txBox="1"/>
          <p:nvPr/>
        </p:nvSpPr>
        <p:spPr>
          <a:xfrm>
            <a:off x="496936" y="5661076"/>
            <a:ext cx="3924300" cy="923330"/>
          </a:xfrm>
          <a:prstGeom prst="rect">
            <a:avLst/>
          </a:prstGeom>
          <a:noFill/>
        </p:spPr>
        <p:txBody>
          <a:bodyPr wrap="square" rtlCol="0">
            <a:spAutoFit/>
          </a:bodyPr>
          <a:lstStyle/>
          <a:p>
            <a:r>
              <a:rPr lang="en-US" dirty="0" err="1" smtClean="0"/>
              <a:t>Eg</a:t>
            </a:r>
            <a:r>
              <a:rPr lang="en-US" dirty="0" smtClean="0"/>
              <a:t>. The Qatari currency is set to the USD.</a:t>
            </a:r>
          </a:p>
          <a:p>
            <a:r>
              <a:rPr lang="en-US" dirty="0" smtClean="0"/>
              <a:t>This is a </a:t>
            </a:r>
            <a:r>
              <a:rPr lang="en-US" b="1" dirty="0" smtClean="0"/>
              <a:t>fixed exchange rate system</a:t>
            </a:r>
            <a:r>
              <a:rPr lang="en-US" dirty="0" smtClean="0"/>
              <a:t>.</a:t>
            </a:r>
            <a:endParaRPr lang="en-US" dirty="0"/>
          </a:p>
        </p:txBody>
      </p:sp>
      <p:pic>
        <p:nvPicPr>
          <p:cNvPr id="7" name="Picture 6"/>
          <p:cNvPicPr>
            <a:picLocks noChangeAspect="1"/>
          </p:cNvPicPr>
          <p:nvPr/>
        </p:nvPicPr>
        <p:blipFill>
          <a:blip r:embed="rId2"/>
          <a:stretch>
            <a:fillRect/>
          </a:stretch>
        </p:blipFill>
        <p:spPr>
          <a:xfrm>
            <a:off x="6085348" y="5390999"/>
            <a:ext cx="3662093" cy="990711"/>
          </a:xfrm>
          <a:prstGeom prst="rect">
            <a:avLst/>
          </a:prstGeom>
        </p:spPr>
      </p:pic>
      <p:sp>
        <p:nvSpPr>
          <p:cNvPr id="9" name="TextBox 8"/>
          <p:cNvSpPr txBox="1"/>
          <p:nvPr/>
        </p:nvSpPr>
        <p:spPr>
          <a:xfrm>
            <a:off x="9914599" y="5269693"/>
            <a:ext cx="2153265" cy="1569660"/>
          </a:xfrm>
          <a:prstGeom prst="rect">
            <a:avLst/>
          </a:prstGeom>
          <a:noFill/>
        </p:spPr>
        <p:txBody>
          <a:bodyPr wrap="square" rtlCol="0">
            <a:spAutoFit/>
          </a:bodyPr>
          <a:lstStyle/>
          <a:p>
            <a:r>
              <a:rPr lang="en-US" sz="1600" dirty="0" smtClean="0"/>
              <a:t>The AUD fluctuates in value compared to the Chinese Currency CNY/RMB.</a:t>
            </a:r>
          </a:p>
          <a:p>
            <a:r>
              <a:rPr lang="en-US" sz="1600" dirty="0" smtClean="0"/>
              <a:t>This is a </a:t>
            </a:r>
            <a:r>
              <a:rPr lang="en-US" sz="1600" b="1" dirty="0" smtClean="0"/>
              <a:t>floating exchange rate system</a:t>
            </a:r>
            <a:r>
              <a:rPr lang="en-US" sz="1600" dirty="0" smtClean="0"/>
              <a:t>.</a:t>
            </a:r>
            <a:endParaRPr lang="en-US" sz="1600" dirty="0"/>
          </a:p>
        </p:txBody>
      </p:sp>
      <p:pic>
        <p:nvPicPr>
          <p:cNvPr id="8" name="Picture 7"/>
          <p:cNvPicPr>
            <a:picLocks noChangeAspect="1"/>
          </p:cNvPicPr>
          <p:nvPr/>
        </p:nvPicPr>
        <p:blipFill>
          <a:blip r:embed="rId3"/>
          <a:stretch>
            <a:fillRect/>
          </a:stretch>
        </p:blipFill>
        <p:spPr>
          <a:xfrm>
            <a:off x="118720" y="3765336"/>
            <a:ext cx="4601577" cy="1895740"/>
          </a:xfrm>
          <a:prstGeom prst="rect">
            <a:avLst/>
          </a:prstGeom>
        </p:spPr>
      </p:pic>
      <p:sp>
        <p:nvSpPr>
          <p:cNvPr id="4" name="Rectangle 3"/>
          <p:cNvSpPr/>
          <p:nvPr/>
        </p:nvSpPr>
        <p:spPr>
          <a:xfrm>
            <a:off x="6279731" y="2407371"/>
            <a:ext cx="5506272" cy="2492990"/>
          </a:xfrm>
          <a:prstGeom prst="rect">
            <a:avLst/>
          </a:prstGeom>
          <a:solidFill>
            <a:schemeClr val="accent4">
              <a:lumMod val="20000"/>
              <a:lumOff val="80000"/>
            </a:schemeClr>
          </a:solidFill>
        </p:spPr>
        <p:txBody>
          <a:bodyPr wrap="square">
            <a:spAutoFit/>
          </a:bodyPr>
          <a:lstStyle/>
          <a:p>
            <a:pPr>
              <a:buFont typeface="Wingdings" panose="05000000000000000000" pitchFamily="2" charset="2"/>
              <a:buChar char="q"/>
            </a:pPr>
            <a:r>
              <a:rPr lang="en-US" sz="2400" dirty="0"/>
              <a:t>Floating = the government allows </a:t>
            </a:r>
            <a:r>
              <a:rPr lang="en-US" sz="2400" dirty="0">
                <a:solidFill>
                  <a:srgbClr val="00B0F0"/>
                </a:solidFill>
              </a:rPr>
              <a:t>market forces</a:t>
            </a:r>
            <a:r>
              <a:rPr lang="en-US" sz="2400" dirty="0"/>
              <a:t> to </a:t>
            </a:r>
            <a:r>
              <a:rPr lang="en-US" sz="2400" dirty="0">
                <a:solidFill>
                  <a:srgbClr val="00B0F0"/>
                </a:solidFill>
              </a:rPr>
              <a:t>decide the exchange rate</a:t>
            </a:r>
          </a:p>
          <a:p>
            <a:pPr marL="742950" lvl="1" indent="-285750">
              <a:buFont typeface="Arial" panose="020B0604020202020204" pitchFamily="34" charset="0"/>
              <a:buChar char="•"/>
            </a:pPr>
            <a:r>
              <a:rPr lang="en-US" dirty="0"/>
              <a:t>Managed float = the government allows market forces to dictate the price but also intervenes when it wishes</a:t>
            </a:r>
          </a:p>
          <a:p>
            <a:pPr marL="742950" lvl="1" indent="-285750">
              <a:buFont typeface="Arial" panose="020B0604020202020204" pitchFamily="34" charset="0"/>
              <a:buChar char="•"/>
            </a:pPr>
            <a:r>
              <a:rPr lang="en-US" dirty="0" err="1"/>
              <a:t>Eg</a:t>
            </a:r>
            <a:r>
              <a:rPr lang="en-US" dirty="0"/>
              <a:t>. Italy was accused of manipulating their exchange rate so that local firms had an advantage in exporting</a:t>
            </a:r>
          </a:p>
        </p:txBody>
      </p:sp>
      <p:sp>
        <p:nvSpPr>
          <p:cNvPr id="5" name="Rectangle 4"/>
          <p:cNvSpPr/>
          <p:nvPr/>
        </p:nvSpPr>
        <p:spPr>
          <a:xfrm>
            <a:off x="199104" y="2492964"/>
            <a:ext cx="4894006" cy="830997"/>
          </a:xfrm>
          <a:prstGeom prst="rect">
            <a:avLst/>
          </a:prstGeom>
          <a:solidFill>
            <a:schemeClr val="accent3">
              <a:lumMod val="20000"/>
              <a:lumOff val="80000"/>
            </a:schemeClr>
          </a:solidFill>
        </p:spPr>
        <p:txBody>
          <a:bodyPr wrap="square">
            <a:spAutoFit/>
          </a:bodyPr>
          <a:lstStyle/>
          <a:p>
            <a:pPr lvl="1">
              <a:buFont typeface="Wingdings" panose="05000000000000000000" pitchFamily="2" charset="2"/>
              <a:buChar char="q"/>
            </a:pPr>
            <a:r>
              <a:rPr lang="en-US" sz="2400" dirty="0"/>
              <a:t>Fixed = the government controls the exchange rate</a:t>
            </a:r>
          </a:p>
        </p:txBody>
      </p:sp>
      <p:sp>
        <p:nvSpPr>
          <p:cNvPr id="10" name="Right Arrow 9"/>
          <p:cNvSpPr/>
          <p:nvPr/>
        </p:nvSpPr>
        <p:spPr>
          <a:xfrm rot="1770290">
            <a:off x="5700118" y="1810376"/>
            <a:ext cx="1140542" cy="616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8476931">
            <a:off x="4291941" y="1858440"/>
            <a:ext cx="1140542" cy="616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393858" y="1790709"/>
            <a:ext cx="3834581" cy="646331"/>
          </a:xfrm>
          <a:prstGeom prst="rect">
            <a:avLst/>
          </a:prstGeom>
          <a:solidFill>
            <a:schemeClr val="accent1">
              <a:lumMod val="20000"/>
              <a:lumOff val="80000"/>
            </a:schemeClr>
          </a:solidFill>
        </p:spPr>
        <p:txBody>
          <a:bodyPr wrap="square" rtlCol="0">
            <a:spAutoFit/>
          </a:bodyPr>
          <a:lstStyle/>
          <a:p>
            <a:r>
              <a:rPr lang="en-US" sz="1200" dirty="0" smtClean="0"/>
              <a:t>Note: Floating exchange rates are far more common and therefore our default assumption is that questions will concern floating exchange rates.</a:t>
            </a:r>
            <a:endParaRPr lang="en-US" sz="1200" dirty="0"/>
          </a:p>
        </p:txBody>
      </p:sp>
    </p:spTree>
    <p:extLst>
      <p:ext uri="{BB962C8B-B14F-4D97-AF65-F5344CB8AC3E}">
        <p14:creationId xmlns:p14="http://schemas.microsoft.com/office/powerpoint/2010/main" val="4201608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What is a fixed exchange rate </a:t>
            </a:r>
            <a:r>
              <a:rPr lang="en-US" dirty="0" smtClean="0"/>
              <a:t>system?</a:t>
            </a:r>
          </a:p>
          <a:p>
            <a:r>
              <a:rPr lang="en-US" dirty="0" smtClean="0">
                <a:solidFill>
                  <a:srgbClr val="0070C0"/>
                </a:solidFill>
              </a:rPr>
              <a:t>It is a system where the government wishes to set a currency’s exchange rate to a certain rate and will manage this rate. </a:t>
            </a:r>
            <a:endParaRPr lang="en-US" dirty="0">
              <a:solidFill>
                <a:srgbClr val="0070C0"/>
              </a:solidFill>
            </a:endParaRPr>
          </a:p>
          <a:p>
            <a:r>
              <a:rPr lang="en-US" dirty="0" smtClean="0"/>
              <a:t>What is a floating exchange rate system?</a:t>
            </a:r>
          </a:p>
          <a:p>
            <a:r>
              <a:rPr lang="en-US" dirty="0" smtClean="0">
                <a:solidFill>
                  <a:srgbClr val="0070C0"/>
                </a:solidFill>
              </a:rPr>
              <a:t>A system where the exchange rate is determined by market forces (</a:t>
            </a:r>
            <a:r>
              <a:rPr lang="en-US" dirty="0" err="1" smtClean="0">
                <a:solidFill>
                  <a:srgbClr val="0070C0"/>
                </a:solidFill>
              </a:rPr>
              <a:t>ie</a:t>
            </a:r>
            <a:r>
              <a:rPr lang="en-US" dirty="0" smtClean="0">
                <a:solidFill>
                  <a:srgbClr val="0070C0"/>
                </a:solidFill>
              </a:rPr>
              <a:t>. Demand and supply) and can therefore can frequently change in value.</a:t>
            </a:r>
            <a:endParaRPr lang="en-US" dirty="0">
              <a:solidFill>
                <a:srgbClr val="0070C0"/>
              </a:solidFill>
            </a:endParaRPr>
          </a:p>
          <a:p>
            <a:endParaRPr lang="en-US" dirty="0"/>
          </a:p>
        </p:txBody>
      </p:sp>
    </p:spTree>
    <p:extLst>
      <p:ext uri="{BB962C8B-B14F-4D97-AF65-F5344CB8AC3E}">
        <p14:creationId xmlns:p14="http://schemas.microsoft.com/office/powerpoint/2010/main" val="428214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365126"/>
            <a:ext cx="5359400" cy="1014942"/>
          </a:xfrm>
        </p:spPr>
        <p:txBody>
          <a:bodyPr>
            <a:normAutofit fontScale="90000"/>
          </a:bodyPr>
          <a:lstStyle/>
          <a:p>
            <a:r>
              <a:rPr lang="en-US" dirty="0" smtClean="0"/>
              <a:t>Exchange Rate Summary</a:t>
            </a:r>
            <a:endParaRPr lang="en-US" dirty="0"/>
          </a:p>
        </p:txBody>
      </p:sp>
      <p:sp>
        <p:nvSpPr>
          <p:cNvPr id="3" name="Content Placeholder 2"/>
          <p:cNvSpPr>
            <a:spLocks noGrp="1"/>
          </p:cNvSpPr>
          <p:nvPr>
            <p:ph idx="1"/>
          </p:nvPr>
        </p:nvSpPr>
        <p:spPr>
          <a:xfrm>
            <a:off x="389467" y="1756215"/>
            <a:ext cx="6502400" cy="2399242"/>
          </a:xfrm>
        </p:spPr>
        <p:txBody>
          <a:bodyPr/>
          <a:lstStyle/>
          <a:p>
            <a:r>
              <a:rPr lang="en-US" dirty="0" smtClean="0"/>
              <a:t>The </a:t>
            </a:r>
            <a:r>
              <a:rPr lang="en-US" dirty="0" smtClean="0">
                <a:solidFill>
                  <a:srgbClr val="00B0F0"/>
                </a:solidFill>
              </a:rPr>
              <a:t>exchange rate </a:t>
            </a:r>
            <a:r>
              <a:rPr lang="en-US" dirty="0" smtClean="0"/>
              <a:t>is simply the </a:t>
            </a:r>
            <a:r>
              <a:rPr lang="en-US" dirty="0" smtClean="0">
                <a:solidFill>
                  <a:srgbClr val="00B0F0"/>
                </a:solidFill>
              </a:rPr>
              <a:t>value of currency A relative to another currency B</a:t>
            </a:r>
            <a:r>
              <a:rPr lang="en-US" dirty="0" smtClean="0"/>
              <a:t>.</a:t>
            </a:r>
          </a:p>
          <a:p>
            <a:pPr lvl="1"/>
            <a:r>
              <a:rPr lang="en-US" sz="4400" dirty="0" err="1" smtClean="0"/>
              <a:t>Eg</a:t>
            </a:r>
            <a:r>
              <a:rPr lang="en-US" sz="4400" dirty="0" smtClean="0"/>
              <a:t>. 1 USD = 6.5RMB or 1RMB = 0.15USD</a:t>
            </a:r>
          </a:p>
          <a:p>
            <a:endParaRPr lang="en-US" dirty="0"/>
          </a:p>
        </p:txBody>
      </p:sp>
      <p:sp>
        <p:nvSpPr>
          <p:cNvPr id="4" name="Rectangle 3"/>
          <p:cNvSpPr/>
          <p:nvPr/>
        </p:nvSpPr>
        <p:spPr>
          <a:xfrm>
            <a:off x="753533" y="4285103"/>
            <a:ext cx="2819400" cy="2031325"/>
          </a:xfrm>
          <a:prstGeom prst="rect">
            <a:avLst/>
          </a:prstGeom>
        </p:spPr>
        <p:txBody>
          <a:bodyPr wrap="square">
            <a:spAutoFit/>
          </a:bodyPr>
          <a:lstStyle/>
          <a:p>
            <a:r>
              <a:rPr lang="en-US" dirty="0">
                <a:solidFill>
                  <a:srgbClr val="00B0F0"/>
                </a:solidFill>
              </a:rPr>
              <a:t>Appreciate</a:t>
            </a:r>
            <a:r>
              <a:rPr lang="en-US" dirty="0"/>
              <a:t> = go up in value  </a:t>
            </a:r>
            <a:r>
              <a:rPr lang="en-US" dirty="0" err="1"/>
              <a:t>eg</a:t>
            </a:r>
            <a:r>
              <a:rPr lang="en-US" dirty="0"/>
              <a:t>. RMB can buy more AUD</a:t>
            </a:r>
          </a:p>
          <a:p>
            <a:endParaRPr lang="en-US" dirty="0"/>
          </a:p>
          <a:p>
            <a:endParaRPr lang="en-US" dirty="0"/>
          </a:p>
          <a:p>
            <a:r>
              <a:rPr lang="en-US" dirty="0">
                <a:solidFill>
                  <a:srgbClr val="00B0F0"/>
                </a:solidFill>
              </a:rPr>
              <a:t>Depreciate</a:t>
            </a:r>
            <a:r>
              <a:rPr lang="en-US" dirty="0"/>
              <a:t> = go down in value </a:t>
            </a:r>
            <a:r>
              <a:rPr lang="en-US" dirty="0" err="1"/>
              <a:t>eg</a:t>
            </a:r>
            <a:r>
              <a:rPr lang="en-US" dirty="0"/>
              <a:t>. RMB can buy less AUD</a:t>
            </a:r>
          </a:p>
        </p:txBody>
      </p:sp>
      <p:pic>
        <p:nvPicPr>
          <p:cNvPr id="5" name="Picture 4"/>
          <p:cNvPicPr>
            <a:picLocks noChangeAspect="1"/>
          </p:cNvPicPr>
          <p:nvPr/>
        </p:nvPicPr>
        <p:blipFill>
          <a:blip r:embed="rId2"/>
          <a:stretch>
            <a:fillRect/>
          </a:stretch>
        </p:blipFill>
        <p:spPr>
          <a:xfrm>
            <a:off x="3572933" y="3927000"/>
            <a:ext cx="1849556" cy="1373765"/>
          </a:xfrm>
          <a:prstGeom prst="rect">
            <a:avLst/>
          </a:prstGeom>
        </p:spPr>
      </p:pic>
      <p:pic>
        <p:nvPicPr>
          <p:cNvPr id="6" name="Picture 5"/>
          <p:cNvPicPr>
            <a:picLocks noChangeAspect="1"/>
          </p:cNvPicPr>
          <p:nvPr/>
        </p:nvPicPr>
        <p:blipFill>
          <a:blip r:embed="rId3"/>
          <a:stretch>
            <a:fillRect/>
          </a:stretch>
        </p:blipFill>
        <p:spPr>
          <a:xfrm>
            <a:off x="3572933" y="5346756"/>
            <a:ext cx="1673993" cy="1511244"/>
          </a:xfrm>
          <a:prstGeom prst="rect">
            <a:avLst/>
          </a:prstGeom>
        </p:spPr>
      </p:pic>
      <p:pic>
        <p:nvPicPr>
          <p:cNvPr id="7" name="Picture 4" descr="9 Things Businesses Need to Know About Chinese Tourists | Alizi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0668" y="2462101"/>
            <a:ext cx="1647236" cy="13025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xports lift MHP poultry sales in first quarter of 2018 | WATTAgNet |  WATTPoult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36705" y="2396451"/>
            <a:ext cx="1802173" cy="11585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047767" y="365126"/>
            <a:ext cx="2545971" cy="2096975"/>
          </a:xfrm>
          <a:prstGeom prst="rect">
            <a:avLst/>
          </a:prstGeom>
          <a:solidFill>
            <a:schemeClr val="accent2">
              <a:lumMod val="20000"/>
              <a:lumOff val="80000"/>
            </a:schemeClr>
          </a:solidFill>
        </p:spPr>
        <p:txBody>
          <a:bodyPr wrap="square" rtlCol="0">
            <a:spAutoFit/>
          </a:bodyPr>
          <a:lstStyle/>
          <a:p>
            <a:r>
              <a:rPr lang="en-US" sz="1400" b="1" dirty="0"/>
              <a:t>Appreciation = ↑Purchasing </a:t>
            </a:r>
            <a:r>
              <a:rPr lang="en-US" sz="1400" b="1" dirty="0" smtClean="0"/>
              <a:t>Power</a:t>
            </a:r>
          </a:p>
          <a:p>
            <a:r>
              <a:rPr lang="en-US" sz="1400" dirty="0" smtClean="0"/>
              <a:t>Who benefits:</a:t>
            </a:r>
            <a:endParaRPr lang="en-US" sz="1400" dirty="0"/>
          </a:p>
          <a:p>
            <a:pPr marL="457200" indent="-457200">
              <a:buFont typeface="Arial" panose="020B0604020202020204" pitchFamily="34" charset="0"/>
              <a:buChar char="•"/>
            </a:pPr>
            <a:r>
              <a:rPr lang="en-US" sz="1200" dirty="0" smtClean="0"/>
              <a:t>People travelling to other countries</a:t>
            </a:r>
          </a:p>
          <a:p>
            <a:pPr marL="457200" indent="-457200">
              <a:buFont typeface="Arial" panose="020B0604020202020204" pitchFamily="34" charset="0"/>
              <a:buChar char="•"/>
            </a:pPr>
            <a:r>
              <a:rPr lang="en-US" sz="1200" dirty="0" smtClean="0"/>
              <a:t>People buying imports </a:t>
            </a:r>
          </a:p>
          <a:p>
            <a:pPr marL="457200" indent="-457200">
              <a:buFont typeface="Arial" panose="020B0604020202020204" pitchFamily="34" charset="0"/>
              <a:buChar char="•"/>
            </a:pPr>
            <a:r>
              <a:rPr lang="en-US" sz="1200" dirty="0" smtClean="0"/>
              <a:t>People investing in other countries</a:t>
            </a:r>
          </a:p>
          <a:p>
            <a:pPr marL="457200" indent="-457200">
              <a:buFont typeface="Arial" panose="020B0604020202020204" pitchFamily="34" charset="0"/>
              <a:buChar char="•"/>
            </a:pPr>
            <a:r>
              <a:rPr lang="en-US" sz="1200" dirty="0" smtClean="0"/>
              <a:t>People on fixed incomes, living overseas.</a:t>
            </a:r>
          </a:p>
        </p:txBody>
      </p:sp>
      <p:sp>
        <p:nvSpPr>
          <p:cNvPr id="10" name="TextBox 9"/>
          <p:cNvSpPr txBox="1"/>
          <p:nvPr/>
        </p:nvSpPr>
        <p:spPr>
          <a:xfrm>
            <a:off x="9749638" y="365126"/>
            <a:ext cx="2189240" cy="2031325"/>
          </a:xfrm>
          <a:prstGeom prst="rect">
            <a:avLst/>
          </a:prstGeom>
          <a:solidFill>
            <a:schemeClr val="accent1">
              <a:lumMod val="20000"/>
              <a:lumOff val="80000"/>
            </a:schemeClr>
          </a:solidFill>
        </p:spPr>
        <p:txBody>
          <a:bodyPr wrap="square" rtlCol="0">
            <a:spAutoFit/>
          </a:bodyPr>
          <a:lstStyle/>
          <a:p>
            <a:r>
              <a:rPr lang="en-US" sz="1400" b="1" dirty="0" smtClean="0"/>
              <a:t>Depreciation </a:t>
            </a:r>
            <a:r>
              <a:rPr lang="en-US" sz="1400" b="1" dirty="0"/>
              <a:t>= </a:t>
            </a:r>
            <a:r>
              <a:rPr lang="en-US" sz="1400" b="1" dirty="0" smtClean="0"/>
              <a:t>↓Purchasing Power</a:t>
            </a:r>
          </a:p>
          <a:p>
            <a:r>
              <a:rPr lang="en-US" sz="1400" dirty="0" smtClean="0"/>
              <a:t>Who benefits:</a:t>
            </a:r>
          </a:p>
          <a:p>
            <a:pPr marL="457200" indent="-457200">
              <a:buFont typeface="Arial" panose="020B0604020202020204" pitchFamily="34" charset="0"/>
              <a:buChar char="•"/>
            </a:pPr>
            <a:r>
              <a:rPr lang="en-US" sz="1400" dirty="0" smtClean="0"/>
              <a:t>Exporters whose goods are now cheaper for foreigners</a:t>
            </a:r>
          </a:p>
          <a:p>
            <a:pPr marL="457200" indent="-457200">
              <a:buFont typeface="Arial" panose="020B0604020202020204" pitchFamily="34" charset="0"/>
              <a:buChar char="•"/>
            </a:pPr>
            <a:r>
              <a:rPr lang="en-US" sz="1400" dirty="0" smtClean="0"/>
              <a:t>Foreign investors in the country</a:t>
            </a:r>
            <a:endParaRPr lang="en-US" sz="1400" dirty="0"/>
          </a:p>
        </p:txBody>
      </p:sp>
      <p:pic>
        <p:nvPicPr>
          <p:cNvPr id="11" name="Picture 10"/>
          <p:cNvPicPr>
            <a:picLocks noChangeAspect="1"/>
          </p:cNvPicPr>
          <p:nvPr/>
        </p:nvPicPr>
        <p:blipFill>
          <a:blip r:embed="rId6"/>
          <a:stretch>
            <a:fillRect/>
          </a:stretch>
        </p:blipFill>
        <p:spPr>
          <a:xfrm>
            <a:off x="8862695" y="5492599"/>
            <a:ext cx="2923308" cy="990711"/>
          </a:xfrm>
          <a:prstGeom prst="rect">
            <a:avLst/>
          </a:prstGeom>
        </p:spPr>
      </p:pic>
      <p:pic>
        <p:nvPicPr>
          <p:cNvPr id="12" name="Picture 11"/>
          <p:cNvPicPr>
            <a:picLocks noChangeAspect="1"/>
          </p:cNvPicPr>
          <p:nvPr/>
        </p:nvPicPr>
        <p:blipFill>
          <a:blip r:embed="rId7"/>
          <a:stretch>
            <a:fillRect/>
          </a:stretch>
        </p:blipFill>
        <p:spPr>
          <a:xfrm>
            <a:off x="5867401" y="5209336"/>
            <a:ext cx="2772924" cy="1557235"/>
          </a:xfrm>
          <a:prstGeom prst="rect">
            <a:avLst/>
          </a:prstGeom>
        </p:spPr>
      </p:pic>
      <p:sp>
        <p:nvSpPr>
          <p:cNvPr id="13" name="Rectangle 12"/>
          <p:cNvSpPr/>
          <p:nvPr/>
        </p:nvSpPr>
        <p:spPr>
          <a:xfrm>
            <a:off x="9008534" y="4101403"/>
            <a:ext cx="2845203" cy="923330"/>
          </a:xfrm>
          <a:prstGeom prst="rect">
            <a:avLst/>
          </a:prstGeom>
          <a:solidFill>
            <a:schemeClr val="accent4">
              <a:lumMod val="20000"/>
              <a:lumOff val="80000"/>
            </a:schemeClr>
          </a:solidFill>
        </p:spPr>
        <p:txBody>
          <a:bodyPr wrap="square">
            <a:spAutoFit/>
          </a:bodyPr>
          <a:lstStyle/>
          <a:p>
            <a:pPr>
              <a:buFont typeface="Wingdings" panose="05000000000000000000" pitchFamily="2" charset="2"/>
              <a:buChar char="q"/>
            </a:pPr>
            <a:r>
              <a:rPr lang="en-US" dirty="0"/>
              <a:t>Floating = the government allows </a:t>
            </a:r>
            <a:r>
              <a:rPr lang="en-US" dirty="0">
                <a:solidFill>
                  <a:srgbClr val="00B0F0"/>
                </a:solidFill>
              </a:rPr>
              <a:t>market forces</a:t>
            </a:r>
            <a:r>
              <a:rPr lang="en-US" dirty="0"/>
              <a:t> to </a:t>
            </a:r>
            <a:r>
              <a:rPr lang="en-US" dirty="0">
                <a:solidFill>
                  <a:srgbClr val="00B0F0"/>
                </a:solidFill>
              </a:rPr>
              <a:t>decide the exchange </a:t>
            </a:r>
            <a:r>
              <a:rPr lang="en-US" dirty="0" smtClean="0">
                <a:solidFill>
                  <a:srgbClr val="00B0F0"/>
                </a:solidFill>
              </a:rPr>
              <a:t>rate</a:t>
            </a:r>
            <a:endParaRPr lang="en-US" dirty="0">
              <a:solidFill>
                <a:srgbClr val="00B0F0"/>
              </a:solidFill>
            </a:endParaRPr>
          </a:p>
        </p:txBody>
      </p:sp>
      <p:sp>
        <p:nvSpPr>
          <p:cNvPr id="14" name="Rectangle 13"/>
          <p:cNvSpPr/>
          <p:nvPr/>
        </p:nvSpPr>
        <p:spPr>
          <a:xfrm>
            <a:off x="6415692" y="4076755"/>
            <a:ext cx="2447003" cy="1015663"/>
          </a:xfrm>
          <a:prstGeom prst="rect">
            <a:avLst/>
          </a:prstGeom>
          <a:solidFill>
            <a:schemeClr val="accent3">
              <a:lumMod val="20000"/>
              <a:lumOff val="80000"/>
            </a:schemeClr>
          </a:solidFill>
        </p:spPr>
        <p:txBody>
          <a:bodyPr wrap="square">
            <a:spAutoFit/>
          </a:bodyPr>
          <a:lstStyle/>
          <a:p>
            <a:pPr>
              <a:buFont typeface="Wingdings" panose="05000000000000000000" pitchFamily="2" charset="2"/>
              <a:buChar char="q"/>
            </a:pPr>
            <a:r>
              <a:rPr lang="en-US" sz="2000" dirty="0"/>
              <a:t>Fixed = the government controls the exchange rate</a:t>
            </a:r>
          </a:p>
        </p:txBody>
      </p:sp>
    </p:spTree>
    <p:extLst>
      <p:ext uri="{BB962C8B-B14F-4D97-AF65-F5344CB8AC3E}">
        <p14:creationId xmlns:p14="http://schemas.microsoft.com/office/powerpoint/2010/main" val="3651727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534" y="189280"/>
            <a:ext cx="10515600" cy="408598"/>
          </a:xfrm>
        </p:spPr>
        <p:txBody>
          <a:bodyPr>
            <a:normAutofit fontScale="90000"/>
          </a:bodyPr>
          <a:lstStyle/>
          <a:p>
            <a:r>
              <a:rPr lang="en-US" dirty="0" smtClean="0"/>
              <a:t>Exchange Rate </a:t>
            </a:r>
            <a:r>
              <a:rPr lang="en-US" dirty="0" err="1" smtClean="0"/>
              <a:t>Maths</a:t>
            </a:r>
            <a:endParaRPr lang="en-US" dirty="0"/>
          </a:p>
        </p:txBody>
      </p:sp>
      <p:sp>
        <p:nvSpPr>
          <p:cNvPr id="3" name="Content Placeholder 2"/>
          <p:cNvSpPr>
            <a:spLocks noGrp="1"/>
          </p:cNvSpPr>
          <p:nvPr>
            <p:ph idx="1"/>
          </p:nvPr>
        </p:nvSpPr>
        <p:spPr>
          <a:xfrm>
            <a:off x="589084" y="685802"/>
            <a:ext cx="11069515" cy="1960684"/>
          </a:xfrm>
        </p:spPr>
        <p:txBody>
          <a:bodyPr>
            <a:noAutofit/>
          </a:bodyPr>
          <a:lstStyle/>
          <a:p>
            <a:r>
              <a:rPr lang="en-US" sz="1800" dirty="0" smtClean="0"/>
              <a:t>The exchange rate we are given will typically given in terms of 1 unit of a currency versus another currency.</a:t>
            </a:r>
          </a:p>
          <a:p>
            <a:pPr lvl="1"/>
            <a:r>
              <a:rPr lang="en-US" sz="1600" dirty="0" smtClean="0"/>
              <a:t>1USD = 1EUR</a:t>
            </a:r>
          </a:p>
          <a:p>
            <a:pPr lvl="1"/>
            <a:r>
              <a:rPr lang="en-US" sz="1600" dirty="0" smtClean="0"/>
              <a:t>1RMB = 9.2GBP</a:t>
            </a:r>
          </a:p>
          <a:p>
            <a:r>
              <a:rPr lang="en-US" sz="1800" dirty="0"/>
              <a:t>Often when we go travelling </a:t>
            </a:r>
            <a:r>
              <a:rPr lang="en-US" sz="1800" dirty="0" smtClean="0"/>
              <a:t>or any other situation we </a:t>
            </a:r>
            <a:r>
              <a:rPr lang="en-US" sz="1800" dirty="0"/>
              <a:t>want to calculate how much of one currency is worth in another</a:t>
            </a:r>
            <a:r>
              <a:rPr lang="en-US" sz="1800" dirty="0" smtClean="0"/>
              <a:t>.</a:t>
            </a:r>
          </a:p>
          <a:p>
            <a:r>
              <a:rPr lang="en-US" sz="1800" dirty="0" smtClean="0"/>
              <a:t>We can do this with some different methods which achieve the same result:</a:t>
            </a:r>
            <a:endParaRPr lang="en-US" sz="1800" dirty="0"/>
          </a:p>
        </p:txBody>
      </p:sp>
      <p:sp>
        <p:nvSpPr>
          <p:cNvPr id="4" name="TextBox 3"/>
          <p:cNvSpPr txBox="1"/>
          <p:nvPr/>
        </p:nvSpPr>
        <p:spPr>
          <a:xfrm>
            <a:off x="668215" y="2866292"/>
            <a:ext cx="3253154" cy="2585323"/>
          </a:xfrm>
          <a:prstGeom prst="rect">
            <a:avLst/>
          </a:prstGeom>
          <a:solidFill>
            <a:schemeClr val="accent1">
              <a:lumMod val="20000"/>
              <a:lumOff val="80000"/>
            </a:schemeClr>
          </a:solidFill>
        </p:spPr>
        <p:txBody>
          <a:bodyPr wrap="square" rtlCol="0">
            <a:spAutoFit/>
          </a:bodyPr>
          <a:lstStyle/>
          <a:p>
            <a:r>
              <a:rPr lang="en-US" b="1" u="sng" dirty="0" smtClean="0"/>
              <a:t>Multiply or Divide by a number (Fast!)</a:t>
            </a:r>
          </a:p>
          <a:p>
            <a:pPr marL="285750" indent="-285750">
              <a:buFont typeface="Arial" panose="020B0604020202020204" pitchFamily="34" charset="0"/>
              <a:buChar char="•"/>
            </a:pPr>
            <a:r>
              <a:rPr lang="en-US" dirty="0" err="1" smtClean="0"/>
              <a:t>Eg</a:t>
            </a:r>
            <a:r>
              <a:rPr lang="en-US" dirty="0" smtClean="0"/>
              <a:t>. 1GBP = 9.2RMB</a:t>
            </a:r>
          </a:p>
          <a:p>
            <a:pPr marL="285750" indent="-285750">
              <a:buFont typeface="Arial" panose="020B0604020202020204" pitchFamily="34" charset="0"/>
              <a:buChar char="•"/>
            </a:pPr>
            <a:r>
              <a:rPr lang="en-US" dirty="0" smtClean="0"/>
              <a:t>How much GBP will we get from 60RMB?</a:t>
            </a:r>
          </a:p>
          <a:p>
            <a:pPr marL="285750" indent="-285750">
              <a:buFont typeface="Arial" panose="020B0604020202020204" pitchFamily="34" charset="0"/>
              <a:buChar char="•"/>
            </a:pPr>
            <a:r>
              <a:rPr lang="en-US" dirty="0" smtClean="0"/>
              <a:t>In this case we know we have to divide by 9 approximately. </a:t>
            </a:r>
          </a:p>
          <a:p>
            <a:pPr marL="285750" indent="-285750">
              <a:buFont typeface="Arial" panose="020B0604020202020204" pitchFamily="34" charset="0"/>
              <a:buChar char="•"/>
            </a:pPr>
            <a:r>
              <a:rPr lang="en-US" dirty="0" smtClean="0"/>
              <a:t>So 60RMB will be approximately 6.5GBP. </a:t>
            </a:r>
            <a:endParaRPr lang="en-US" dirty="0"/>
          </a:p>
        </p:txBody>
      </p:sp>
      <p:sp>
        <p:nvSpPr>
          <p:cNvPr id="5" name="TextBox 4"/>
          <p:cNvSpPr txBox="1"/>
          <p:nvPr/>
        </p:nvSpPr>
        <p:spPr>
          <a:xfrm>
            <a:off x="4281853" y="2866292"/>
            <a:ext cx="3253154" cy="1754326"/>
          </a:xfrm>
          <a:prstGeom prst="rect">
            <a:avLst/>
          </a:prstGeom>
          <a:solidFill>
            <a:schemeClr val="accent6">
              <a:lumMod val="20000"/>
              <a:lumOff val="80000"/>
            </a:schemeClr>
          </a:solidFill>
        </p:spPr>
        <p:txBody>
          <a:bodyPr wrap="square" rtlCol="0">
            <a:spAutoFit/>
          </a:bodyPr>
          <a:lstStyle/>
          <a:p>
            <a:r>
              <a:rPr lang="en-US" b="1" u="sng" dirty="0" smtClean="0"/>
              <a:t>Make a Proportion and Solve</a:t>
            </a:r>
          </a:p>
          <a:p>
            <a:pPr marL="285750" indent="-285750">
              <a:buFont typeface="Arial" panose="020B0604020202020204" pitchFamily="34" charset="0"/>
              <a:buChar char="•"/>
            </a:pPr>
            <a:r>
              <a:rPr lang="en-US" dirty="0" err="1"/>
              <a:t>Eg</a:t>
            </a:r>
            <a:r>
              <a:rPr lang="en-US" dirty="0"/>
              <a:t>. 1GBP = </a:t>
            </a:r>
            <a:r>
              <a:rPr lang="en-US" dirty="0" smtClean="0"/>
              <a:t>9.2RMB</a:t>
            </a:r>
            <a:endParaRPr lang="en-US" dirty="0"/>
          </a:p>
          <a:p>
            <a:pPr marL="285750" indent="-285750">
              <a:buFont typeface="Arial" panose="020B0604020202020204" pitchFamily="34" charset="0"/>
              <a:buChar char="•"/>
            </a:pPr>
            <a:r>
              <a:rPr lang="en-US" dirty="0" smtClean="0"/>
              <a:t>How much GBP will we get from 60RMB?</a:t>
            </a:r>
            <a:endParaRPr lang="en-US" dirty="0"/>
          </a:p>
          <a:p>
            <a:pPr marL="285750" indent="-285750">
              <a:buFont typeface="Arial" panose="020B0604020202020204" pitchFamily="34" charset="0"/>
              <a:buChar char="•"/>
            </a:pPr>
            <a:r>
              <a:rPr lang="en-US" dirty="0" smtClean="0"/>
              <a:t>x/60 = 1/9.2</a:t>
            </a:r>
          </a:p>
          <a:p>
            <a:pPr marL="285750" indent="-285750">
              <a:buFont typeface="Arial" panose="020B0604020202020204" pitchFamily="34" charset="0"/>
              <a:buChar char="•"/>
            </a:pPr>
            <a:r>
              <a:rPr lang="en-US" dirty="0" smtClean="0"/>
              <a:t>Therefore x = 1/9.2x60 = 6.52</a:t>
            </a:r>
          </a:p>
        </p:txBody>
      </p:sp>
      <p:sp>
        <p:nvSpPr>
          <p:cNvPr id="6" name="TextBox 5"/>
          <p:cNvSpPr txBox="1"/>
          <p:nvPr/>
        </p:nvSpPr>
        <p:spPr>
          <a:xfrm>
            <a:off x="7895491" y="2866292"/>
            <a:ext cx="3253154" cy="2862322"/>
          </a:xfrm>
          <a:prstGeom prst="rect">
            <a:avLst/>
          </a:prstGeom>
          <a:solidFill>
            <a:schemeClr val="accent4">
              <a:lumMod val="20000"/>
              <a:lumOff val="80000"/>
            </a:schemeClr>
          </a:solidFill>
        </p:spPr>
        <p:txBody>
          <a:bodyPr wrap="square" rtlCol="0">
            <a:spAutoFit/>
          </a:bodyPr>
          <a:lstStyle/>
          <a:p>
            <a:r>
              <a:rPr lang="en-US" b="1" u="sng" dirty="0" smtClean="0"/>
              <a:t>Multiply by ‘1’ </a:t>
            </a:r>
          </a:p>
          <a:p>
            <a:pPr marL="285750" indent="-285750">
              <a:buFont typeface="Arial" panose="020B0604020202020204" pitchFamily="34" charset="0"/>
              <a:buChar char="•"/>
            </a:pPr>
            <a:r>
              <a:rPr lang="en-US" dirty="0" err="1" smtClean="0"/>
              <a:t>Eg</a:t>
            </a:r>
            <a:r>
              <a:rPr lang="en-US" dirty="0" smtClean="0"/>
              <a:t>. 1GBP = 9.2RMB</a:t>
            </a:r>
          </a:p>
          <a:p>
            <a:pPr marL="285750" indent="-285750">
              <a:buFont typeface="Arial" panose="020B0604020202020204" pitchFamily="34" charset="0"/>
              <a:buChar char="•"/>
            </a:pPr>
            <a:r>
              <a:rPr lang="en-US" dirty="0" smtClean="0"/>
              <a:t>How much GBP will we get from 60RMB?</a:t>
            </a:r>
            <a:endParaRPr lang="en-US" dirty="0"/>
          </a:p>
          <a:p>
            <a:pPr marL="285750" indent="-285750">
              <a:buFont typeface="Arial" panose="020B0604020202020204" pitchFamily="34" charset="0"/>
              <a:buChar char="•"/>
            </a:pPr>
            <a:r>
              <a:rPr lang="en-US" dirty="0" smtClean="0"/>
              <a:t>60RMB x 1 = 60RMB</a:t>
            </a:r>
          </a:p>
          <a:p>
            <a:pPr marL="285750" indent="-285750">
              <a:buFont typeface="Arial" panose="020B0604020202020204" pitchFamily="34" charset="0"/>
              <a:buChar char="•"/>
            </a:pPr>
            <a:r>
              <a:rPr lang="en-US" dirty="0" smtClean="0"/>
              <a:t>60RMB x (1GBP/9.2RMB) = 60RMB</a:t>
            </a:r>
          </a:p>
          <a:p>
            <a:pPr marL="285750" indent="-285750">
              <a:buFont typeface="Arial" panose="020B0604020202020204" pitchFamily="34" charset="0"/>
              <a:buChar char="•"/>
            </a:pPr>
            <a:r>
              <a:rPr lang="en-US" dirty="0" smtClean="0"/>
              <a:t>Cancelling out the units:</a:t>
            </a:r>
          </a:p>
          <a:p>
            <a:pPr marL="285750" indent="-285750">
              <a:buFont typeface="Arial" panose="020B0604020202020204" pitchFamily="34" charset="0"/>
              <a:buChar char="•"/>
            </a:pPr>
            <a:r>
              <a:rPr lang="en-US" dirty="0"/>
              <a:t>60</a:t>
            </a:r>
            <a:r>
              <a:rPr lang="en-US" strike="sngStrike" dirty="0"/>
              <a:t>RMB</a:t>
            </a:r>
            <a:r>
              <a:rPr lang="en-US" dirty="0"/>
              <a:t> x (1GBP/9.2</a:t>
            </a:r>
            <a:r>
              <a:rPr lang="en-US" strike="sngStrike" dirty="0"/>
              <a:t>RMB</a:t>
            </a:r>
            <a:r>
              <a:rPr lang="en-US" dirty="0"/>
              <a:t>) = </a:t>
            </a:r>
            <a:r>
              <a:rPr lang="en-US" dirty="0" smtClean="0"/>
              <a:t>60/9.2GBP = 6.52GBP</a:t>
            </a:r>
          </a:p>
        </p:txBody>
      </p:sp>
      <p:sp>
        <p:nvSpPr>
          <p:cNvPr id="7" name="TextBox 6"/>
          <p:cNvSpPr txBox="1"/>
          <p:nvPr/>
        </p:nvSpPr>
        <p:spPr>
          <a:xfrm>
            <a:off x="404446" y="5574322"/>
            <a:ext cx="3516923" cy="1200329"/>
          </a:xfrm>
          <a:prstGeom prst="rect">
            <a:avLst/>
          </a:prstGeom>
          <a:noFill/>
        </p:spPr>
        <p:txBody>
          <a:bodyPr wrap="square" rtlCol="0">
            <a:spAutoFit/>
          </a:bodyPr>
          <a:lstStyle/>
          <a:p>
            <a:r>
              <a:rPr lang="en-US" dirty="0" smtClean="0"/>
              <a:t>OR:</a:t>
            </a:r>
          </a:p>
          <a:p>
            <a:r>
              <a:rPr lang="en-US" dirty="0" smtClean="0"/>
              <a:t>Use your phone!</a:t>
            </a:r>
          </a:p>
          <a:p>
            <a:r>
              <a:rPr lang="en-US" dirty="0" smtClean="0"/>
              <a:t>Google/</a:t>
            </a:r>
            <a:r>
              <a:rPr lang="en-US" dirty="0" err="1" smtClean="0"/>
              <a:t>baidu</a:t>
            </a:r>
            <a:r>
              <a:rPr lang="en-US" dirty="0" smtClean="0"/>
              <a:t> or a currency exchange app. </a:t>
            </a:r>
            <a:endParaRPr lang="en-US" dirty="0"/>
          </a:p>
        </p:txBody>
      </p:sp>
      <p:sp>
        <p:nvSpPr>
          <p:cNvPr id="8" name="TextBox 7"/>
          <p:cNvSpPr txBox="1"/>
          <p:nvPr/>
        </p:nvSpPr>
        <p:spPr>
          <a:xfrm>
            <a:off x="8502162" y="114300"/>
            <a:ext cx="2954215" cy="600164"/>
          </a:xfrm>
          <a:prstGeom prst="rect">
            <a:avLst/>
          </a:prstGeom>
          <a:solidFill>
            <a:srgbClr val="FFFF00"/>
          </a:solidFill>
        </p:spPr>
        <p:txBody>
          <a:bodyPr wrap="square" rtlCol="0">
            <a:spAutoFit/>
          </a:bodyPr>
          <a:lstStyle/>
          <a:p>
            <a:r>
              <a:rPr lang="en-US" sz="1100" dirty="0" smtClean="0">
                <a:solidFill>
                  <a:srgbClr val="FF0000"/>
                </a:solidFill>
              </a:rPr>
              <a:t>Summary</a:t>
            </a:r>
          </a:p>
          <a:p>
            <a:r>
              <a:rPr lang="en-US" sz="1100" dirty="0" smtClean="0">
                <a:solidFill>
                  <a:srgbClr val="FF0000"/>
                </a:solidFill>
              </a:rPr>
              <a:t>We can use the exchange rate to calculate how much one currency will buy of another.</a:t>
            </a:r>
            <a:endParaRPr lang="en-US" sz="1100" dirty="0">
              <a:solidFill>
                <a:srgbClr val="FF0000"/>
              </a:solidFill>
            </a:endParaRPr>
          </a:p>
        </p:txBody>
      </p:sp>
    </p:spTree>
    <p:extLst>
      <p:ext uri="{BB962C8B-B14F-4D97-AF65-F5344CB8AC3E}">
        <p14:creationId xmlns:p14="http://schemas.microsoft.com/office/powerpoint/2010/main" val="826516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6.2 Exchange Rates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01226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Solve the following:</a:t>
            </a:r>
          </a:p>
          <a:p>
            <a:r>
              <a:rPr lang="en-US" dirty="0" smtClean="0"/>
              <a:t>1RMB = 0.21AUD</a:t>
            </a:r>
          </a:p>
          <a:p>
            <a:r>
              <a:rPr lang="en-US" dirty="0" smtClean="0"/>
              <a:t>How much will an Australian traveler in China get from their Australian money of which they have $325AUD?</a:t>
            </a:r>
          </a:p>
          <a:p>
            <a:r>
              <a:rPr lang="en-US" dirty="0" smtClean="0">
                <a:solidFill>
                  <a:srgbClr val="0070C0"/>
                </a:solidFill>
              </a:rPr>
              <a:t>Multiply by 1:</a:t>
            </a:r>
          </a:p>
          <a:p>
            <a:r>
              <a:rPr lang="en-US" dirty="0" smtClean="0">
                <a:solidFill>
                  <a:srgbClr val="0070C0"/>
                </a:solidFill>
              </a:rPr>
              <a:t>325AUD x 1RMB/0.21AUD = </a:t>
            </a:r>
            <a:r>
              <a:rPr lang="en-US" dirty="0">
                <a:solidFill>
                  <a:srgbClr val="0070C0"/>
                </a:solidFill>
              </a:rPr>
              <a:t>325</a:t>
            </a:r>
            <a:r>
              <a:rPr lang="en-US" strike="sngStrike" dirty="0">
                <a:solidFill>
                  <a:srgbClr val="0070C0"/>
                </a:solidFill>
              </a:rPr>
              <a:t>AUD</a:t>
            </a:r>
            <a:r>
              <a:rPr lang="en-US" dirty="0">
                <a:solidFill>
                  <a:srgbClr val="0070C0"/>
                </a:solidFill>
              </a:rPr>
              <a:t> x </a:t>
            </a:r>
            <a:r>
              <a:rPr lang="en-US" dirty="0" smtClean="0">
                <a:solidFill>
                  <a:srgbClr val="0070C0"/>
                </a:solidFill>
              </a:rPr>
              <a:t>1RMB/0.21</a:t>
            </a:r>
            <a:r>
              <a:rPr lang="en-US" strike="sngStrike" dirty="0" smtClean="0">
                <a:solidFill>
                  <a:srgbClr val="0070C0"/>
                </a:solidFill>
              </a:rPr>
              <a:t>AUD </a:t>
            </a:r>
            <a:r>
              <a:rPr lang="en-US" dirty="0" smtClean="0">
                <a:solidFill>
                  <a:srgbClr val="0070C0"/>
                </a:solidFill>
              </a:rPr>
              <a:t>= 1,547.62RMB</a:t>
            </a:r>
            <a:endParaRPr lang="en-US" strike="sngStrike" dirty="0" smtClean="0">
              <a:solidFill>
                <a:srgbClr val="0070C0"/>
              </a:solidFill>
            </a:endParaRPr>
          </a:p>
        </p:txBody>
      </p:sp>
    </p:spTree>
    <p:extLst>
      <p:ext uri="{BB962C8B-B14F-4D97-AF65-F5344CB8AC3E}">
        <p14:creationId xmlns:p14="http://schemas.microsoft.com/office/powerpoint/2010/main" val="137496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6.3 Foreign Exchange Market</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565735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18968"/>
            <a:ext cx="10515600" cy="4357995"/>
          </a:xfrm>
        </p:spPr>
        <p:txBody>
          <a:bodyPr>
            <a:normAutofit/>
          </a:bodyPr>
          <a:lstStyle/>
          <a:p>
            <a:r>
              <a:rPr lang="en-US" dirty="0" smtClean="0">
                <a:solidFill>
                  <a:srgbClr val="00B0F0"/>
                </a:solidFill>
              </a:rPr>
              <a:t>Learning Objectives</a:t>
            </a:r>
          </a:p>
          <a:p>
            <a:pPr lvl="1"/>
            <a:r>
              <a:rPr lang="en-US" dirty="0" smtClean="0"/>
              <a:t>Define: the foreign exchange market, demand for currency and the supply of currency</a:t>
            </a:r>
          </a:p>
          <a:p>
            <a:pPr lvl="1"/>
            <a:r>
              <a:rPr lang="en-US" dirty="0" smtClean="0"/>
              <a:t>Explain the relationship between the exchange rate and the quantity of currency demanded and supplied</a:t>
            </a:r>
          </a:p>
          <a:p>
            <a:pPr lvl="1"/>
            <a:r>
              <a:rPr lang="en-US" dirty="0" smtClean="0"/>
              <a:t>Define the equilibrium exchange rate.</a:t>
            </a:r>
          </a:p>
          <a:p>
            <a:pPr lvl="1"/>
            <a:r>
              <a:rPr lang="en-US" dirty="0" smtClean="0"/>
              <a:t>Explain how exchange rates adjust to restore equilibrium in the foreign exchange market.</a:t>
            </a:r>
          </a:p>
          <a:p>
            <a:r>
              <a:rPr lang="en-US" dirty="0" smtClean="0">
                <a:solidFill>
                  <a:srgbClr val="00B0F0"/>
                </a:solidFill>
              </a:rPr>
              <a:t>Graphing Skill:</a:t>
            </a:r>
          </a:p>
          <a:p>
            <a:pPr lvl="1"/>
            <a:r>
              <a:rPr lang="en-US" dirty="0" smtClean="0"/>
              <a:t>Draw an accurately labeled graph or visual to represent an economic model or market.</a:t>
            </a:r>
            <a:endParaRPr lang="en-US" dirty="0"/>
          </a:p>
        </p:txBody>
      </p:sp>
    </p:spTree>
    <p:extLst>
      <p:ext uri="{BB962C8B-B14F-4D97-AF65-F5344CB8AC3E}">
        <p14:creationId xmlns:p14="http://schemas.microsoft.com/office/powerpoint/2010/main" val="3297784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Exchange Market – ‘Forex Market’</a:t>
            </a:r>
            <a:endParaRPr lang="en-US" dirty="0"/>
          </a:p>
        </p:txBody>
      </p:sp>
      <p:sp>
        <p:nvSpPr>
          <p:cNvPr id="3" name="Content Placeholder 2"/>
          <p:cNvSpPr>
            <a:spLocks noGrp="1"/>
          </p:cNvSpPr>
          <p:nvPr>
            <p:ph idx="1"/>
          </p:nvPr>
        </p:nvSpPr>
        <p:spPr>
          <a:xfrm>
            <a:off x="330114" y="1690686"/>
            <a:ext cx="5216936" cy="4120177"/>
          </a:xfrm>
        </p:spPr>
        <p:txBody>
          <a:bodyPr>
            <a:normAutofit fontScale="77500" lnSpcReduction="20000"/>
          </a:bodyPr>
          <a:lstStyle/>
          <a:p>
            <a:pPr marL="0" indent="0">
              <a:buNone/>
            </a:pPr>
            <a:r>
              <a:rPr lang="en-US" b="1" dirty="0" smtClean="0"/>
              <a:t>What is the foreign exchange market?</a:t>
            </a:r>
          </a:p>
          <a:p>
            <a:r>
              <a:rPr lang="en-US" dirty="0" smtClean="0"/>
              <a:t>A market is simply a place where buyers and sellers come together whether in a physical space, or increasingly in online spaces. </a:t>
            </a:r>
          </a:p>
          <a:p>
            <a:r>
              <a:rPr lang="en-US" dirty="0" smtClean="0"/>
              <a:t>The foreign exchange rate market is a place where </a:t>
            </a:r>
            <a:r>
              <a:rPr lang="en-US" dirty="0" smtClean="0">
                <a:solidFill>
                  <a:srgbClr val="00B0F0"/>
                </a:solidFill>
              </a:rPr>
              <a:t>buyers and sellers</a:t>
            </a:r>
            <a:r>
              <a:rPr lang="en-US" dirty="0" smtClean="0"/>
              <a:t> </a:t>
            </a:r>
            <a:r>
              <a:rPr lang="en-US" dirty="0" smtClean="0">
                <a:solidFill>
                  <a:srgbClr val="00B0F0"/>
                </a:solidFill>
              </a:rPr>
              <a:t>exchange currency</a:t>
            </a:r>
            <a:r>
              <a:rPr lang="en-US" dirty="0" smtClean="0"/>
              <a:t> of one country for the currency of another</a:t>
            </a:r>
          </a:p>
          <a:p>
            <a:r>
              <a:rPr lang="en-US" dirty="0" smtClean="0"/>
              <a:t>This determines the </a:t>
            </a:r>
            <a:r>
              <a:rPr lang="en-US" dirty="0" smtClean="0">
                <a:solidFill>
                  <a:srgbClr val="00B0F0"/>
                </a:solidFill>
              </a:rPr>
              <a:t>equilibrium exchange rate </a:t>
            </a:r>
            <a:r>
              <a:rPr lang="en-US" dirty="0" smtClean="0"/>
              <a:t>in a flexible exchange market and influences the flow of goods, services and financial capital between countries. </a:t>
            </a:r>
          </a:p>
          <a:p>
            <a:r>
              <a:rPr lang="en-US" dirty="0" smtClean="0"/>
              <a:t>We can call the </a:t>
            </a:r>
            <a:r>
              <a:rPr lang="en-US" dirty="0" smtClean="0">
                <a:solidFill>
                  <a:srgbClr val="00B050"/>
                </a:solidFill>
              </a:rPr>
              <a:t>for</a:t>
            </a:r>
            <a:r>
              <a:rPr lang="en-US" dirty="0" smtClean="0"/>
              <a:t>eign </a:t>
            </a:r>
            <a:r>
              <a:rPr lang="en-US" dirty="0" smtClean="0">
                <a:solidFill>
                  <a:srgbClr val="00B050"/>
                </a:solidFill>
              </a:rPr>
              <a:t>ex</a:t>
            </a:r>
            <a:r>
              <a:rPr lang="en-US" dirty="0" smtClean="0"/>
              <a:t>change </a:t>
            </a:r>
            <a:r>
              <a:rPr lang="en-US" dirty="0" smtClean="0">
                <a:solidFill>
                  <a:srgbClr val="00B050"/>
                </a:solidFill>
              </a:rPr>
              <a:t>market</a:t>
            </a:r>
            <a:r>
              <a:rPr lang="en-US" dirty="0" smtClean="0"/>
              <a:t> the </a:t>
            </a:r>
            <a:r>
              <a:rPr lang="en-US" dirty="0" smtClean="0">
                <a:solidFill>
                  <a:srgbClr val="00B050"/>
                </a:solidFill>
              </a:rPr>
              <a:t>Forex market </a:t>
            </a:r>
            <a:r>
              <a:rPr lang="en-US" dirty="0" smtClean="0"/>
              <a:t>for short.</a:t>
            </a:r>
            <a:endParaRPr lang="en-US" dirty="0"/>
          </a:p>
        </p:txBody>
      </p:sp>
      <p:pic>
        <p:nvPicPr>
          <p:cNvPr id="2050" name="Picture 2" descr="Best Forex Trading Platforms in 2021 - SmartAss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031" y="1845774"/>
            <a:ext cx="5961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834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413" y="109000"/>
            <a:ext cx="5995219" cy="844243"/>
          </a:xfrm>
        </p:spPr>
        <p:txBody>
          <a:bodyPr/>
          <a:lstStyle/>
          <a:p>
            <a:r>
              <a:rPr lang="en-US" dirty="0" smtClean="0"/>
              <a:t>Exchange Rate Graph</a:t>
            </a:r>
            <a:endParaRPr lang="en-US" dirty="0"/>
          </a:p>
        </p:txBody>
      </p:sp>
      <p:sp>
        <p:nvSpPr>
          <p:cNvPr id="6" name="Content Placeholder 2"/>
          <p:cNvSpPr txBox="1">
            <a:spLocks/>
          </p:cNvSpPr>
          <p:nvPr/>
        </p:nvSpPr>
        <p:spPr>
          <a:xfrm>
            <a:off x="7807877" y="2544963"/>
            <a:ext cx="4109884" cy="163755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Price Axis</a:t>
            </a:r>
            <a:r>
              <a:rPr lang="en-US" dirty="0" smtClean="0"/>
              <a:t>: We can see that the value of US dollars (USD) is given in terms of Euros (EUR). This is </a:t>
            </a:r>
            <a:r>
              <a:rPr lang="en-US" b="1" dirty="0" smtClean="0"/>
              <a:t>the exchange rate</a:t>
            </a:r>
            <a:r>
              <a:rPr lang="en-US" dirty="0" smtClean="0"/>
              <a:t>. </a:t>
            </a:r>
          </a:p>
          <a:p>
            <a:pPr lvl="1"/>
            <a:r>
              <a:rPr lang="en-US" dirty="0" smtClean="0"/>
              <a:t>Therefore we can show appreciation and depreciation on this axis.</a:t>
            </a:r>
            <a:endParaRPr lang="en-US" dirty="0"/>
          </a:p>
        </p:txBody>
      </p:sp>
      <p:sp>
        <p:nvSpPr>
          <p:cNvPr id="7" name="Content Placeholder 2"/>
          <p:cNvSpPr txBox="1">
            <a:spLocks/>
          </p:cNvSpPr>
          <p:nvPr/>
        </p:nvSpPr>
        <p:spPr>
          <a:xfrm>
            <a:off x="7807877" y="4285549"/>
            <a:ext cx="4109884" cy="1085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t>Quantity Axis</a:t>
            </a:r>
            <a:r>
              <a:rPr lang="en-US" sz="2000" dirty="0" smtClean="0"/>
              <a:t>: This shows the </a:t>
            </a:r>
            <a:r>
              <a:rPr lang="en-US" sz="2000" b="1" dirty="0" smtClean="0"/>
              <a:t>quantity of Dollars</a:t>
            </a:r>
            <a:r>
              <a:rPr lang="en-US" sz="2000" dirty="0" smtClean="0"/>
              <a:t> that are being demanded and supplied</a:t>
            </a:r>
            <a:endParaRPr lang="en-US" sz="2000" dirty="0"/>
          </a:p>
        </p:txBody>
      </p:sp>
      <p:pic>
        <p:nvPicPr>
          <p:cNvPr id="8" name="Picture 7"/>
          <p:cNvPicPr>
            <a:picLocks noChangeAspect="1"/>
          </p:cNvPicPr>
          <p:nvPr/>
        </p:nvPicPr>
        <p:blipFill>
          <a:blip r:embed="rId2"/>
          <a:stretch>
            <a:fillRect/>
          </a:stretch>
        </p:blipFill>
        <p:spPr>
          <a:xfrm>
            <a:off x="2515268" y="6353700"/>
            <a:ext cx="2267402" cy="247685"/>
          </a:xfrm>
          <a:prstGeom prst="rect">
            <a:avLst/>
          </a:prstGeom>
        </p:spPr>
      </p:pic>
      <p:pic>
        <p:nvPicPr>
          <p:cNvPr id="9" name="Picture 8"/>
          <p:cNvPicPr>
            <a:picLocks noChangeAspect="1"/>
          </p:cNvPicPr>
          <p:nvPr/>
        </p:nvPicPr>
        <p:blipFill>
          <a:blip r:embed="rId3"/>
          <a:stretch>
            <a:fillRect/>
          </a:stretch>
        </p:blipFill>
        <p:spPr>
          <a:xfrm>
            <a:off x="631306" y="1363004"/>
            <a:ext cx="7176571" cy="5238381"/>
          </a:xfrm>
          <a:prstGeom prst="rect">
            <a:avLst/>
          </a:prstGeom>
        </p:spPr>
      </p:pic>
      <p:sp>
        <p:nvSpPr>
          <p:cNvPr id="3" name="Content Placeholder 2"/>
          <p:cNvSpPr>
            <a:spLocks noGrp="1"/>
          </p:cNvSpPr>
          <p:nvPr>
            <p:ph idx="1"/>
          </p:nvPr>
        </p:nvSpPr>
        <p:spPr>
          <a:xfrm>
            <a:off x="5781367" y="174594"/>
            <a:ext cx="5761703" cy="1959006"/>
          </a:xfrm>
        </p:spPr>
        <p:txBody>
          <a:bodyPr>
            <a:noAutofit/>
          </a:bodyPr>
          <a:lstStyle/>
          <a:p>
            <a:r>
              <a:rPr lang="en-US" sz="1400" dirty="0" smtClean="0"/>
              <a:t>The </a:t>
            </a:r>
            <a:r>
              <a:rPr lang="en-US" sz="1400" dirty="0" smtClean="0">
                <a:solidFill>
                  <a:srgbClr val="00B050"/>
                </a:solidFill>
              </a:rPr>
              <a:t>exchange rate graph </a:t>
            </a:r>
            <a:r>
              <a:rPr lang="en-US" sz="1400" dirty="0" smtClean="0"/>
              <a:t>is a new graph but it is the </a:t>
            </a:r>
            <a:r>
              <a:rPr lang="en-US" sz="1400" dirty="0" smtClean="0">
                <a:solidFill>
                  <a:srgbClr val="00B050"/>
                </a:solidFill>
              </a:rPr>
              <a:t>same as any standard demand and supply graph</a:t>
            </a:r>
            <a:r>
              <a:rPr lang="en-US" sz="1400" dirty="0" smtClean="0"/>
              <a:t>. </a:t>
            </a:r>
          </a:p>
          <a:p>
            <a:r>
              <a:rPr lang="en-US" sz="1400" dirty="0" smtClean="0">
                <a:solidFill>
                  <a:srgbClr val="00B050"/>
                </a:solidFill>
              </a:rPr>
              <a:t>Demand</a:t>
            </a:r>
            <a:r>
              <a:rPr lang="en-US" sz="1400" dirty="0" smtClean="0"/>
              <a:t> is the </a:t>
            </a:r>
            <a:r>
              <a:rPr lang="en-US" sz="1400" dirty="0" smtClean="0">
                <a:solidFill>
                  <a:srgbClr val="00B050"/>
                </a:solidFill>
              </a:rPr>
              <a:t>demand of people to have money in that currency</a:t>
            </a:r>
            <a:r>
              <a:rPr lang="en-US" sz="1400" dirty="0" smtClean="0"/>
              <a:t>. </a:t>
            </a:r>
            <a:r>
              <a:rPr lang="en-US" sz="1400" dirty="0" err="1" smtClean="0"/>
              <a:t>Eg</a:t>
            </a:r>
            <a:r>
              <a:rPr lang="en-US" sz="1400" dirty="0" smtClean="0"/>
              <a:t>. You wish to buy $100 US Dollars for a holiday.</a:t>
            </a:r>
          </a:p>
          <a:p>
            <a:r>
              <a:rPr lang="en-US" sz="1400" dirty="0" smtClean="0">
                <a:solidFill>
                  <a:srgbClr val="00B050"/>
                </a:solidFill>
              </a:rPr>
              <a:t>Supply</a:t>
            </a:r>
            <a:r>
              <a:rPr lang="en-US" sz="1400" dirty="0" smtClean="0"/>
              <a:t> is </a:t>
            </a:r>
            <a:r>
              <a:rPr lang="en-US" sz="1400" dirty="0" smtClean="0">
                <a:solidFill>
                  <a:srgbClr val="00B050"/>
                </a:solidFill>
              </a:rPr>
              <a:t>individuals wanting to give up their currency </a:t>
            </a:r>
            <a:r>
              <a:rPr lang="en-US" sz="1400" dirty="0" smtClean="0"/>
              <a:t>in exchange for another. </a:t>
            </a:r>
            <a:r>
              <a:rPr lang="en-US" sz="1400" dirty="0" err="1" smtClean="0"/>
              <a:t>Eg</a:t>
            </a:r>
            <a:r>
              <a:rPr lang="en-US" sz="1400" dirty="0" smtClean="0"/>
              <a:t>. An American wants to give away their US dollars in exchange for Euros.</a:t>
            </a:r>
          </a:p>
          <a:p>
            <a:r>
              <a:rPr lang="en-US" sz="1400" dirty="0" smtClean="0"/>
              <a:t>The price is given in terms of the </a:t>
            </a:r>
            <a:r>
              <a:rPr lang="en-US" sz="1400" b="1" dirty="0" smtClean="0"/>
              <a:t>other currency</a:t>
            </a:r>
            <a:r>
              <a:rPr lang="en-US" sz="1400" dirty="0"/>
              <a:t> </a:t>
            </a:r>
            <a:r>
              <a:rPr lang="en-US" sz="1400" dirty="0" smtClean="0"/>
              <a:t>because when we talk about the price of US dollars we need to talk about how much we give up to buy 1 US dollar.</a:t>
            </a:r>
            <a:endParaRPr lang="en-US" sz="1400" dirty="0"/>
          </a:p>
        </p:txBody>
      </p:sp>
      <p:sp>
        <p:nvSpPr>
          <p:cNvPr id="10" name="Right Arrow 9"/>
          <p:cNvSpPr/>
          <p:nvPr/>
        </p:nvSpPr>
        <p:spPr>
          <a:xfrm rot="16200000">
            <a:off x="-54645" y="3316248"/>
            <a:ext cx="741145" cy="45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54646" y="4326901"/>
            <a:ext cx="741145" cy="45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5413" y="3506696"/>
            <a:ext cx="1219301" cy="307777"/>
          </a:xfrm>
          <a:prstGeom prst="rect">
            <a:avLst/>
          </a:prstGeom>
          <a:noFill/>
        </p:spPr>
        <p:txBody>
          <a:bodyPr wrap="square" rtlCol="0">
            <a:spAutoFit/>
          </a:bodyPr>
          <a:lstStyle/>
          <a:p>
            <a:r>
              <a:rPr lang="en-US" sz="1400" dirty="0" smtClean="0">
                <a:solidFill>
                  <a:schemeClr val="accent1">
                    <a:lumMod val="75000"/>
                  </a:schemeClr>
                </a:solidFill>
              </a:rPr>
              <a:t>Appreciation</a:t>
            </a:r>
            <a:endParaRPr lang="en-US" sz="1400" dirty="0">
              <a:solidFill>
                <a:schemeClr val="accent1">
                  <a:lumMod val="75000"/>
                </a:schemeClr>
              </a:solidFill>
            </a:endParaRPr>
          </a:p>
        </p:txBody>
      </p:sp>
      <p:sp>
        <p:nvSpPr>
          <p:cNvPr id="13" name="TextBox 12"/>
          <p:cNvSpPr txBox="1"/>
          <p:nvPr/>
        </p:nvSpPr>
        <p:spPr>
          <a:xfrm>
            <a:off x="415413" y="4274053"/>
            <a:ext cx="1219301" cy="307777"/>
          </a:xfrm>
          <a:prstGeom prst="rect">
            <a:avLst/>
          </a:prstGeom>
          <a:noFill/>
        </p:spPr>
        <p:txBody>
          <a:bodyPr wrap="square" rtlCol="0">
            <a:spAutoFit/>
          </a:bodyPr>
          <a:lstStyle/>
          <a:p>
            <a:r>
              <a:rPr lang="en-US" sz="1400" dirty="0" smtClean="0">
                <a:solidFill>
                  <a:schemeClr val="accent1">
                    <a:lumMod val="75000"/>
                  </a:schemeClr>
                </a:solidFill>
              </a:rPr>
              <a:t>Depreciation</a:t>
            </a:r>
            <a:endParaRPr lang="en-US" sz="1400" dirty="0">
              <a:solidFill>
                <a:schemeClr val="accent1">
                  <a:lumMod val="75000"/>
                </a:schemeClr>
              </a:solidFill>
            </a:endParaRPr>
          </a:p>
        </p:txBody>
      </p:sp>
      <p:sp>
        <p:nvSpPr>
          <p:cNvPr id="14" name="TextBox 13"/>
          <p:cNvSpPr txBox="1"/>
          <p:nvPr/>
        </p:nvSpPr>
        <p:spPr>
          <a:xfrm>
            <a:off x="827773" y="779646"/>
            <a:ext cx="4100362" cy="369332"/>
          </a:xfrm>
          <a:prstGeom prst="rect">
            <a:avLst/>
          </a:prstGeom>
          <a:noFill/>
        </p:spPr>
        <p:txBody>
          <a:bodyPr wrap="square" rtlCol="0">
            <a:spAutoFit/>
          </a:bodyPr>
          <a:lstStyle/>
          <a:p>
            <a:r>
              <a:rPr lang="en-US" dirty="0" smtClean="0"/>
              <a:t>The Last Major Graph in AP Macro!</a:t>
            </a:r>
            <a:endParaRPr lang="en-US" dirty="0"/>
          </a:p>
        </p:txBody>
      </p:sp>
    </p:spTree>
    <p:extLst>
      <p:ext uri="{BB962C8B-B14F-4D97-AF65-F5344CB8AC3E}">
        <p14:creationId xmlns:p14="http://schemas.microsoft.com/office/powerpoint/2010/main" val="125768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we are looking at the Market for RMB, what could be an example of what could appear on the Y axis?</a:t>
            </a:r>
          </a:p>
          <a:p>
            <a:r>
              <a:rPr lang="en-US" dirty="0" smtClean="0">
                <a:solidFill>
                  <a:srgbClr val="0070C0"/>
                </a:solidFill>
              </a:rPr>
              <a:t>The exchange rate.</a:t>
            </a:r>
          </a:p>
          <a:p>
            <a:r>
              <a:rPr lang="en-US" dirty="0" err="1" smtClean="0">
                <a:solidFill>
                  <a:srgbClr val="0070C0"/>
                </a:solidFill>
              </a:rPr>
              <a:t>Eg</a:t>
            </a:r>
            <a:r>
              <a:rPr lang="en-US" dirty="0" smtClean="0">
                <a:solidFill>
                  <a:srgbClr val="0070C0"/>
                </a:solidFill>
              </a:rPr>
              <a:t>. Euros/RMB</a:t>
            </a:r>
          </a:p>
          <a:p>
            <a:r>
              <a:rPr lang="en-US" dirty="0" err="1" smtClean="0">
                <a:solidFill>
                  <a:srgbClr val="0070C0"/>
                </a:solidFill>
              </a:rPr>
              <a:t>Ie</a:t>
            </a:r>
            <a:r>
              <a:rPr lang="en-US" dirty="0" smtClean="0">
                <a:solidFill>
                  <a:srgbClr val="0070C0"/>
                </a:solidFill>
              </a:rPr>
              <a:t>. How many Euros it takes to buy the RMB is the exchange rate. </a:t>
            </a:r>
            <a:endParaRPr lang="en-US" dirty="0">
              <a:solidFill>
                <a:srgbClr val="0070C0"/>
              </a:solidFill>
            </a:endParaRPr>
          </a:p>
        </p:txBody>
      </p:sp>
    </p:spTree>
    <p:extLst>
      <p:ext uri="{BB962C8B-B14F-4D97-AF65-F5344CB8AC3E}">
        <p14:creationId xmlns:p14="http://schemas.microsoft.com/office/powerpoint/2010/main" val="238253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32" y="217642"/>
            <a:ext cx="4500716" cy="753812"/>
          </a:xfrm>
        </p:spPr>
        <p:txBody>
          <a:bodyPr/>
          <a:lstStyle/>
          <a:p>
            <a:r>
              <a:rPr lang="en-US" dirty="0" smtClean="0"/>
              <a:t>Currency Demand</a:t>
            </a:r>
            <a:endParaRPr lang="en-US" dirty="0"/>
          </a:p>
        </p:txBody>
      </p:sp>
      <p:sp>
        <p:nvSpPr>
          <p:cNvPr id="3" name="Content Placeholder 2"/>
          <p:cNvSpPr>
            <a:spLocks noGrp="1"/>
          </p:cNvSpPr>
          <p:nvPr>
            <p:ph idx="1"/>
          </p:nvPr>
        </p:nvSpPr>
        <p:spPr>
          <a:xfrm>
            <a:off x="430032" y="971454"/>
            <a:ext cx="10515600" cy="1740155"/>
          </a:xfrm>
        </p:spPr>
        <p:txBody>
          <a:bodyPr>
            <a:normAutofit fontScale="92500" lnSpcReduction="10000"/>
          </a:bodyPr>
          <a:lstStyle/>
          <a:p>
            <a:r>
              <a:rPr lang="en-US" dirty="0" smtClean="0"/>
              <a:t>The demand for a currency is determined by:</a:t>
            </a:r>
          </a:p>
          <a:p>
            <a:pPr lvl="1"/>
            <a:r>
              <a:rPr lang="en-US" dirty="0" smtClean="0"/>
              <a:t>To </a:t>
            </a:r>
            <a:r>
              <a:rPr lang="en-US" dirty="0"/>
              <a:t>buy their exports</a:t>
            </a:r>
          </a:p>
          <a:p>
            <a:pPr lvl="1"/>
            <a:r>
              <a:rPr lang="en-US" dirty="0"/>
              <a:t>To travel to the other country</a:t>
            </a:r>
          </a:p>
          <a:p>
            <a:pPr lvl="1"/>
            <a:r>
              <a:rPr lang="en-US" dirty="0"/>
              <a:t>To invest in stocks, government bonds, real estate, etc.</a:t>
            </a:r>
          </a:p>
          <a:p>
            <a:pPr lvl="1"/>
            <a:r>
              <a:rPr lang="en-US" dirty="0"/>
              <a:t>Etc.</a:t>
            </a:r>
          </a:p>
          <a:p>
            <a:pPr lvl="1"/>
            <a:endParaRPr lang="en-US" dirty="0" smtClean="0"/>
          </a:p>
        </p:txBody>
      </p:sp>
      <p:sp>
        <p:nvSpPr>
          <p:cNvPr id="5" name="TextBox 4"/>
          <p:cNvSpPr txBox="1"/>
          <p:nvPr/>
        </p:nvSpPr>
        <p:spPr>
          <a:xfrm>
            <a:off x="8219975" y="365760"/>
            <a:ext cx="3532471" cy="1477328"/>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Currency demand is for foreigners to buy things in that country.</a:t>
            </a:r>
          </a:p>
          <a:p>
            <a:r>
              <a:rPr lang="en-US" dirty="0" smtClean="0">
                <a:solidFill>
                  <a:srgbClr val="FF0000"/>
                </a:solidFill>
              </a:rPr>
              <a:t>Downward sloping.</a:t>
            </a:r>
          </a:p>
          <a:p>
            <a:r>
              <a:rPr lang="en-US" dirty="0" smtClean="0">
                <a:solidFill>
                  <a:srgbClr val="FF0000"/>
                </a:solidFill>
              </a:rPr>
              <a:t>∆</a:t>
            </a:r>
            <a:r>
              <a:rPr lang="en-US" dirty="0" err="1" smtClean="0">
                <a:solidFill>
                  <a:srgbClr val="FF0000"/>
                </a:solidFill>
              </a:rPr>
              <a:t>Price→movement</a:t>
            </a:r>
            <a:r>
              <a:rPr lang="en-US" dirty="0" smtClean="0">
                <a:solidFill>
                  <a:srgbClr val="FF0000"/>
                </a:solidFill>
              </a:rPr>
              <a:t> along curve</a:t>
            </a:r>
            <a:endParaRPr lang="en-US" dirty="0">
              <a:solidFill>
                <a:srgbClr val="FF0000"/>
              </a:solidFill>
            </a:endParaRPr>
          </a:p>
        </p:txBody>
      </p:sp>
      <p:pic>
        <p:nvPicPr>
          <p:cNvPr id="9" name="Picture 8"/>
          <p:cNvPicPr>
            <a:picLocks noChangeAspect="1"/>
          </p:cNvPicPr>
          <p:nvPr/>
        </p:nvPicPr>
        <p:blipFill>
          <a:blip r:embed="rId2"/>
          <a:stretch>
            <a:fillRect/>
          </a:stretch>
        </p:blipFill>
        <p:spPr>
          <a:xfrm>
            <a:off x="167675" y="2820644"/>
            <a:ext cx="8983329" cy="3724795"/>
          </a:xfrm>
          <a:prstGeom prst="rect">
            <a:avLst/>
          </a:prstGeom>
        </p:spPr>
      </p:pic>
      <p:sp>
        <p:nvSpPr>
          <p:cNvPr id="4" name="Rectangle 3"/>
          <p:cNvSpPr/>
          <p:nvPr/>
        </p:nvSpPr>
        <p:spPr>
          <a:xfrm>
            <a:off x="8357186" y="2596900"/>
            <a:ext cx="3731395" cy="3139321"/>
          </a:xfrm>
          <a:prstGeom prst="rect">
            <a:avLst/>
          </a:prstGeom>
        </p:spPr>
        <p:txBody>
          <a:bodyPr wrap="square">
            <a:spAutoFit/>
          </a:bodyPr>
          <a:lstStyle/>
          <a:p>
            <a:pPr marL="285750" indent="-285750">
              <a:buFont typeface="Arial" panose="020B0604020202020204" pitchFamily="34" charset="0"/>
              <a:buChar char="•"/>
            </a:pPr>
            <a:r>
              <a:rPr lang="en-US" dirty="0"/>
              <a:t>Like all </a:t>
            </a:r>
            <a:r>
              <a:rPr lang="en-US" dirty="0">
                <a:solidFill>
                  <a:srgbClr val="00B0F0"/>
                </a:solidFill>
              </a:rPr>
              <a:t>demand</a:t>
            </a:r>
            <a:r>
              <a:rPr lang="en-US" dirty="0"/>
              <a:t> curves, there is an </a:t>
            </a:r>
            <a:r>
              <a:rPr lang="en-US" dirty="0">
                <a:solidFill>
                  <a:srgbClr val="00B0F0"/>
                </a:solidFill>
              </a:rPr>
              <a:t>inverse relationship between the exchange rate (price) and the quantity demanded</a:t>
            </a:r>
            <a:r>
              <a:rPr lang="en-US" dirty="0"/>
              <a:t> of a currency. </a:t>
            </a:r>
            <a:endParaRPr lang="en-US" dirty="0" smtClean="0"/>
          </a:p>
          <a:p>
            <a:pPr marL="742950" lvl="1" indent="-285750">
              <a:buFont typeface="Arial" panose="020B0604020202020204" pitchFamily="34" charset="0"/>
              <a:buChar char="•"/>
            </a:pPr>
            <a:r>
              <a:rPr lang="en-US" dirty="0" smtClean="0"/>
              <a:t>This is because at a lower price, people can afford to buy more. </a:t>
            </a:r>
          </a:p>
          <a:p>
            <a:pPr marL="285750" indent="-285750">
              <a:buFont typeface="Arial" panose="020B0604020202020204" pitchFamily="34" charset="0"/>
              <a:buChar char="•"/>
            </a:pPr>
            <a:r>
              <a:rPr lang="en-US" dirty="0" smtClean="0"/>
              <a:t>Therefore </a:t>
            </a:r>
            <a:r>
              <a:rPr lang="en-US" dirty="0" smtClean="0">
                <a:solidFill>
                  <a:srgbClr val="00B050"/>
                </a:solidFill>
              </a:rPr>
              <a:t>change in price</a:t>
            </a:r>
            <a:r>
              <a:rPr lang="en-US" dirty="0" smtClean="0"/>
              <a:t> (</a:t>
            </a:r>
            <a:r>
              <a:rPr lang="en-US" dirty="0" smtClean="0">
                <a:solidFill>
                  <a:srgbClr val="00B050"/>
                </a:solidFill>
              </a:rPr>
              <a:t>exchange rate</a:t>
            </a:r>
            <a:r>
              <a:rPr lang="en-US" dirty="0" smtClean="0"/>
              <a:t>) causes a </a:t>
            </a:r>
            <a:r>
              <a:rPr lang="en-US" dirty="0" smtClean="0">
                <a:solidFill>
                  <a:srgbClr val="00B050"/>
                </a:solidFill>
              </a:rPr>
              <a:t>movement along the demand curve</a:t>
            </a:r>
            <a:r>
              <a:rPr lang="en-US" dirty="0" smtClean="0"/>
              <a:t>.</a:t>
            </a:r>
            <a:endParaRPr lang="en-US" dirty="0"/>
          </a:p>
        </p:txBody>
      </p:sp>
      <p:sp>
        <p:nvSpPr>
          <p:cNvPr id="10" name="Oval 9"/>
          <p:cNvSpPr/>
          <p:nvPr/>
        </p:nvSpPr>
        <p:spPr>
          <a:xfrm rot="16200000">
            <a:off x="5293895" y="4369868"/>
            <a:ext cx="115503" cy="12512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3555197">
            <a:off x="4553770" y="3730468"/>
            <a:ext cx="1057176" cy="22296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817136">
            <a:off x="5422532" y="4667484"/>
            <a:ext cx="1057176" cy="22296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440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64" y="-202200"/>
            <a:ext cx="10515600" cy="1325563"/>
          </a:xfrm>
        </p:spPr>
        <p:txBody>
          <a:bodyPr/>
          <a:lstStyle/>
          <a:p>
            <a:r>
              <a:rPr lang="en-US" b="1" dirty="0"/>
              <a:t>Determinants of currency demand</a:t>
            </a:r>
            <a:r>
              <a:rPr lang="en-US" b="1" dirty="0" smtClean="0"/>
              <a:t>:</a:t>
            </a:r>
            <a:endParaRPr lang="en-US" dirty="0"/>
          </a:p>
        </p:txBody>
      </p:sp>
      <p:sp>
        <p:nvSpPr>
          <p:cNvPr id="3" name="Content Placeholder 2"/>
          <p:cNvSpPr>
            <a:spLocks noGrp="1"/>
          </p:cNvSpPr>
          <p:nvPr>
            <p:ph idx="1"/>
          </p:nvPr>
        </p:nvSpPr>
        <p:spPr>
          <a:xfrm>
            <a:off x="258097" y="2453877"/>
            <a:ext cx="5837903" cy="1499681"/>
          </a:xfrm>
          <a:ln>
            <a:solidFill>
              <a:schemeClr val="bg1">
                <a:lumMod val="85000"/>
              </a:schemeClr>
            </a:solidFill>
          </a:ln>
        </p:spPr>
        <p:txBody>
          <a:bodyPr>
            <a:noAutofit/>
          </a:bodyPr>
          <a:lstStyle/>
          <a:p>
            <a:pPr marL="0" indent="0">
              <a:buNone/>
            </a:pPr>
            <a:r>
              <a:rPr lang="en-US" sz="2000" dirty="0" smtClean="0">
                <a:solidFill>
                  <a:srgbClr val="00B0F0"/>
                </a:solidFill>
              </a:rPr>
              <a:t>2. Income</a:t>
            </a:r>
          </a:p>
          <a:p>
            <a:pPr lvl="1"/>
            <a:r>
              <a:rPr lang="en-US" sz="1600" dirty="0" smtClean="0"/>
              <a:t>When individuals have higher incomes, they will tend to purchase a wider variety of goods including imports.</a:t>
            </a:r>
          </a:p>
          <a:p>
            <a:pPr lvl="1"/>
            <a:r>
              <a:rPr lang="en-US" sz="1600" dirty="0" smtClean="0"/>
              <a:t>Therefore, if income level increases in a country B they will buy more of country A’s </a:t>
            </a:r>
            <a:r>
              <a:rPr lang="en-US" sz="1600" dirty="0"/>
              <a:t>exports. Therefore they will demand more of currency A. </a:t>
            </a:r>
            <a:endParaRPr lang="en-US" sz="1600" dirty="0" smtClean="0"/>
          </a:p>
        </p:txBody>
      </p:sp>
      <p:sp>
        <p:nvSpPr>
          <p:cNvPr id="4" name="Rectangle 3"/>
          <p:cNvSpPr/>
          <p:nvPr/>
        </p:nvSpPr>
        <p:spPr>
          <a:xfrm>
            <a:off x="387145" y="3976752"/>
            <a:ext cx="5696021" cy="1200329"/>
          </a:xfrm>
          <a:prstGeom prst="rect">
            <a:avLst/>
          </a:prstGeom>
          <a:solidFill>
            <a:schemeClr val="accent3">
              <a:lumMod val="20000"/>
              <a:lumOff val="80000"/>
            </a:schemeClr>
          </a:solidFill>
        </p:spPr>
        <p:txBody>
          <a:bodyPr wrap="square">
            <a:spAutoFit/>
          </a:bodyPr>
          <a:lstStyle/>
          <a:p>
            <a:r>
              <a:rPr lang="en-US" dirty="0" smtClean="0">
                <a:solidFill>
                  <a:srgbClr val="00B0F0"/>
                </a:solidFill>
              </a:rPr>
              <a:t>3. Interest </a:t>
            </a:r>
            <a:r>
              <a:rPr lang="en-US" dirty="0">
                <a:solidFill>
                  <a:srgbClr val="00B0F0"/>
                </a:solidFill>
              </a:rPr>
              <a:t>Rates</a:t>
            </a:r>
          </a:p>
          <a:p>
            <a:r>
              <a:rPr lang="en-US" dirty="0"/>
              <a:t>	If the </a:t>
            </a:r>
            <a:r>
              <a:rPr lang="en-US" dirty="0" smtClean="0"/>
              <a:t>interest </a:t>
            </a:r>
            <a:r>
              <a:rPr lang="en-US" dirty="0"/>
              <a:t>rate increases </a:t>
            </a:r>
            <a:r>
              <a:rPr lang="en-US" dirty="0" smtClean="0"/>
              <a:t>in country A, then foreign investors will want to put more of their money in country A. Therefore they will demand more of currency A. </a:t>
            </a:r>
            <a:endParaRPr lang="en-US" dirty="0"/>
          </a:p>
        </p:txBody>
      </p:sp>
      <p:sp>
        <p:nvSpPr>
          <p:cNvPr id="5" name="Rectangle 4"/>
          <p:cNvSpPr/>
          <p:nvPr/>
        </p:nvSpPr>
        <p:spPr>
          <a:xfrm>
            <a:off x="6083166" y="1888545"/>
            <a:ext cx="6096000" cy="1200329"/>
          </a:xfrm>
          <a:prstGeom prst="rect">
            <a:avLst/>
          </a:prstGeom>
          <a:ln>
            <a:solidFill>
              <a:schemeClr val="bg1">
                <a:lumMod val="85000"/>
              </a:schemeClr>
            </a:solidFill>
          </a:ln>
        </p:spPr>
        <p:txBody>
          <a:bodyPr>
            <a:spAutoFit/>
          </a:bodyPr>
          <a:lstStyle/>
          <a:p>
            <a:r>
              <a:rPr lang="en-US" dirty="0" smtClean="0">
                <a:solidFill>
                  <a:srgbClr val="00B0F0"/>
                </a:solidFill>
              </a:rPr>
              <a:t>6. </a:t>
            </a:r>
            <a:r>
              <a:rPr lang="en-US" dirty="0">
                <a:solidFill>
                  <a:srgbClr val="00B0F0"/>
                </a:solidFill>
              </a:rPr>
              <a:t>Expected Future Exchange Rates</a:t>
            </a:r>
          </a:p>
          <a:p>
            <a:r>
              <a:rPr lang="en-US" dirty="0"/>
              <a:t>	Higher future exchange rates increase demand and lower expected future exchange rates decreases demand. </a:t>
            </a:r>
            <a:r>
              <a:rPr lang="en-US" dirty="0" smtClean="0"/>
              <a:t>This is what we refer to as speculation because there </a:t>
            </a:r>
            <a:endParaRPr lang="en-US" dirty="0"/>
          </a:p>
        </p:txBody>
      </p:sp>
      <p:sp>
        <p:nvSpPr>
          <p:cNvPr id="6" name="Content Placeholder 2"/>
          <p:cNvSpPr txBox="1">
            <a:spLocks/>
          </p:cNvSpPr>
          <p:nvPr/>
        </p:nvSpPr>
        <p:spPr>
          <a:xfrm>
            <a:off x="258097" y="758601"/>
            <a:ext cx="5388724" cy="1499681"/>
          </a:xfrm>
          <a:prstGeom prst="rect">
            <a:avLst/>
          </a:prstGeom>
          <a:solidFill>
            <a:schemeClr val="accent3">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000" dirty="0" smtClean="0">
                <a:solidFill>
                  <a:srgbClr val="00B0F0"/>
                </a:solidFill>
              </a:rPr>
              <a:t>Tastes and Preferences</a:t>
            </a:r>
          </a:p>
          <a:p>
            <a:pPr lvl="1"/>
            <a:r>
              <a:rPr lang="en-US" sz="1400" dirty="0" smtClean="0"/>
              <a:t>If the demand for a country’s exports increase, the demand for the currency also increases. This may occur if their products become more popular. </a:t>
            </a:r>
          </a:p>
          <a:p>
            <a:pPr lvl="1"/>
            <a:r>
              <a:rPr lang="en-US" sz="1400" dirty="0" smtClean="0"/>
              <a:t>Investors may also have preferences for investing in property or other investments, therefore increasing or decreasing demand for that currency. </a:t>
            </a:r>
          </a:p>
        </p:txBody>
      </p:sp>
      <p:sp>
        <p:nvSpPr>
          <p:cNvPr id="9" name="Content Placeholder 2"/>
          <p:cNvSpPr txBox="1">
            <a:spLocks/>
          </p:cNvSpPr>
          <p:nvPr/>
        </p:nvSpPr>
        <p:spPr>
          <a:xfrm>
            <a:off x="136764" y="5284072"/>
            <a:ext cx="5837903" cy="1499681"/>
          </a:xfrm>
          <a:prstGeom prst="rect">
            <a:avLst/>
          </a:prstGeom>
          <a:ln>
            <a:solidFill>
              <a:schemeClr val="bg1">
                <a:lumMod val="8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solidFill>
                  <a:srgbClr val="00B0F0"/>
                </a:solidFill>
              </a:rPr>
              <a:t>4. Price Level (Inflation)</a:t>
            </a:r>
          </a:p>
          <a:p>
            <a:pPr lvl="1"/>
            <a:r>
              <a:rPr lang="en-US" sz="1400" dirty="0" smtClean="0"/>
              <a:t>If a country has issues with inflation then people will be less likely to hold that currency because the value will decrease over time. </a:t>
            </a:r>
          </a:p>
          <a:p>
            <a:pPr lvl="1"/>
            <a:r>
              <a:rPr lang="en-US" sz="1400" dirty="0" smtClean="0"/>
              <a:t>Furthermore, countries with high inflation tend to be less stable overall, discouraging investors and reducing the demand of that currency.</a:t>
            </a:r>
            <a:endParaRPr lang="en-US" sz="1600" dirty="0" smtClean="0">
              <a:solidFill>
                <a:srgbClr val="FF0000"/>
              </a:solidFill>
            </a:endParaRPr>
          </a:p>
        </p:txBody>
      </p:sp>
      <p:pic>
        <p:nvPicPr>
          <p:cNvPr id="10" name="Picture 9"/>
          <p:cNvPicPr>
            <a:picLocks noChangeAspect="1"/>
          </p:cNvPicPr>
          <p:nvPr/>
        </p:nvPicPr>
        <p:blipFill>
          <a:blip r:embed="rId2"/>
          <a:stretch>
            <a:fillRect/>
          </a:stretch>
        </p:blipFill>
        <p:spPr>
          <a:xfrm>
            <a:off x="6453569" y="3352868"/>
            <a:ext cx="5125362" cy="3134162"/>
          </a:xfrm>
          <a:prstGeom prst="rect">
            <a:avLst/>
          </a:prstGeom>
        </p:spPr>
      </p:pic>
      <p:cxnSp>
        <p:nvCxnSpPr>
          <p:cNvPr id="12" name="Straight Connector 11"/>
          <p:cNvCxnSpPr/>
          <p:nvPr/>
        </p:nvCxnSpPr>
        <p:spPr>
          <a:xfrm>
            <a:off x="8772309" y="3547668"/>
            <a:ext cx="1739371" cy="20584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51983" y="4197509"/>
            <a:ext cx="1619609" cy="195914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083166" y="669584"/>
            <a:ext cx="6096000" cy="1200329"/>
          </a:xfrm>
          <a:prstGeom prst="rect">
            <a:avLst/>
          </a:prstGeom>
          <a:solidFill>
            <a:schemeClr val="bg1">
              <a:lumMod val="95000"/>
            </a:schemeClr>
          </a:solidFill>
        </p:spPr>
        <p:txBody>
          <a:bodyPr>
            <a:spAutoFit/>
          </a:bodyPr>
          <a:lstStyle/>
          <a:p>
            <a:r>
              <a:rPr lang="en-US" b="1" dirty="0" smtClean="0">
                <a:solidFill>
                  <a:srgbClr val="00B0F0"/>
                </a:solidFill>
              </a:rPr>
              <a:t>5. Changes </a:t>
            </a:r>
            <a:r>
              <a:rPr lang="en-US" b="1" dirty="0">
                <a:solidFill>
                  <a:srgbClr val="00B0F0"/>
                </a:solidFill>
              </a:rPr>
              <a:t>in trade </a:t>
            </a:r>
            <a:r>
              <a:rPr lang="en-US" b="1" dirty="0" smtClean="0">
                <a:solidFill>
                  <a:srgbClr val="00B0F0"/>
                </a:solidFill>
              </a:rPr>
              <a:t>policies</a:t>
            </a:r>
            <a:endParaRPr lang="en-US" dirty="0" smtClean="0">
              <a:solidFill>
                <a:srgbClr val="00B0F0"/>
              </a:solidFill>
            </a:endParaRPr>
          </a:p>
          <a:p>
            <a:r>
              <a:rPr lang="en-US" dirty="0" smtClean="0"/>
              <a:t>An </a:t>
            </a:r>
            <a:r>
              <a:rPr lang="en-US" dirty="0"/>
              <a:t>increase in tariffs results in a lower demand for imports from the foreign country. As a result, the demand for foreign currency decreases, and the foreign currency depreciates.</a:t>
            </a:r>
          </a:p>
        </p:txBody>
      </p:sp>
    </p:spTree>
    <p:extLst>
      <p:ext uri="{BB962C8B-B14F-4D97-AF65-F5344CB8AC3E}">
        <p14:creationId xmlns:p14="http://schemas.microsoft.com/office/powerpoint/2010/main" val="306995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9"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Interest Rates and Capital Flows – The Highest Interest Rate Wins! </a:t>
            </a:r>
            <a:endParaRPr lang="en-US" dirty="0"/>
          </a:p>
        </p:txBody>
      </p:sp>
      <p:sp>
        <p:nvSpPr>
          <p:cNvPr id="5" name="Content Placeholder 4"/>
          <p:cNvSpPr>
            <a:spLocks noGrp="1"/>
          </p:cNvSpPr>
          <p:nvPr>
            <p:ph idx="1"/>
          </p:nvPr>
        </p:nvSpPr>
        <p:spPr>
          <a:xfrm>
            <a:off x="838201" y="1825625"/>
            <a:ext cx="5680076" cy="4001434"/>
          </a:xfrm>
        </p:spPr>
        <p:txBody>
          <a:bodyPr>
            <a:normAutofit fontScale="62500" lnSpcReduction="20000"/>
          </a:bodyPr>
          <a:lstStyle/>
          <a:p>
            <a:r>
              <a:rPr lang="en-US" dirty="0" smtClean="0"/>
              <a:t>Investors like to </a:t>
            </a:r>
            <a:r>
              <a:rPr lang="en-US" dirty="0" smtClean="0">
                <a:solidFill>
                  <a:srgbClr val="00B0F0"/>
                </a:solidFill>
              </a:rPr>
              <a:t>put their money where they get highest returns</a:t>
            </a:r>
            <a:r>
              <a:rPr lang="en-US" dirty="0" smtClean="0"/>
              <a:t>, including the loanable funds market (</a:t>
            </a:r>
            <a:r>
              <a:rPr lang="en-US" dirty="0" err="1" smtClean="0"/>
              <a:t>ie</a:t>
            </a:r>
            <a:r>
              <a:rPr lang="en-US" dirty="0" smtClean="0"/>
              <a:t>. lending money and getting paid back with interest)</a:t>
            </a:r>
          </a:p>
          <a:p>
            <a:r>
              <a:rPr lang="en-US" dirty="0" smtClean="0"/>
              <a:t>If the </a:t>
            </a:r>
            <a:r>
              <a:rPr lang="en-US" dirty="0" smtClean="0">
                <a:solidFill>
                  <a:srgbClr val="00B0F0"/>
                </a:solidFill>
              </a:rPr>
              <a:t>interest rate</a:t>
            </a:r>
            <a:r>
              <a:rPr lang="en-US" dirty="0" smtClean="0"/>
              <a:t> in a country </a:t>
            </a:r>
            <a:r>
              <a:rPr lang="en-US" dirty="0" smtClean="0">
                <a:solidFill>
                  <a:srgbClr val="00B0F0"/>
                </a:solidFill>
              </a:rPr>
              <a:t>increases</a:t>
            </a:r>
            <a:r>
              <a:rPr lang="en-US" dirty="0" smtClean="0"/>
              <a:t> relative to other countries</a:t>
            </a:r>
          </a:p>
          <a:p>
            <a:pPr lvl="1"/>
            <a:r>
              <a:rPr lang="en-US" dirty="0" smtClean="0"/>
              <a:t>Investors want to </a:t>
            </a:r>
            <a:r>
              <a:rPr lang="en-US" dirty="0" smtClean="0">
                <a:solidFill>
                  <a:srgbClr val="00B0F0"/>
                </a:solidFill>
              </a:rPr>
              <a:t>put their money in this country </a:t>
            </a:r>
            <a:r>
              <a:rPr lang="en-US" dirty="0" smtClean="0"/>
              <a:t>where the returns are highest which will </a:t>
            </a:r>
            <a:r>
              <a:rPr lang="en-US" dirty="0" smtClean="0">
                <a:solidFill>
                  <a:srgbClr val="00B0F0"/>
                </a:solidFill>
              </a:rPr>
              <a:t>increase demand for that currency</a:t>
            </a:r>
            <a:r>
              <a:rPr lang="en-US" dirty="0" smtClean="0"/>
              <a:t>. (By buying bonds or depositing in banks.)</a:t>
            </a:r>
          </a:p>
          <a:p>
            <a:r>
              <a:rPr lang="en-US" dirty="0" smtClean="0"/>
              <a:t>If the </a:t>
            </a:r>
            <a:r>
              <a:rPr lang="en-US" dirty="0" smtClean="0">
                <a:solidFill>
                  <a:srgbClr val="7030A0"/>
                </a:solidFill>
              </a:rPr>
              <a:t>interest rate </a:t>
            </a:r>
            <a:r>
              <a:rPr lang="en-US" dirty="0" smtClean="0"/>
              <a:t>in a country </a:t>
            </a:r>
            <a:r>
              <a:rPr lang="en-US" dirty="0" smtClean="0">
                <a:solidFill>
                  <a:srgbClr val="7030A0"/>
                </a:solidFill>
              </a:rPr>
              <a:t>decreases</a:t>
            </a:r>
            <a:r>
              <a:rPr lang="en-US" dirty="0" smtClean="0"/>
              <a:t> relative to other countries</a:t>
            </a:r>
          </a:p>
          <a:p>
            <a:pPr lvl="1"/>
            <a:r>
              <a:rPr lang="en-US" dirty="0" smtClean="0"/>
              <a:t>Investors want to </a:t>
            </a:r>
            <a:r>
              <a:rPr lang="en-US" dirty="0" smtClean="0">
                <a:solidFill>
                  <a:srgbClr val="7030A0"/>
                </a:solidFill>
              </a:rPr>
              <a:t>move their money out of this country </a:t>
            </a:r>
            <a:r>
              <a:rPr lang="en-US" dirty="0" smtClean="0"/>
              <a:t>and find a higher interest rate which will </a:t>
            </a:r>
            <a:r>
              <a:rPr lang="en-US" dirty="0" smtClean="0">
                <a:solidFill>
                  <a:srgbClr val="7030A0"/>
                </a:solidFill>
              </a:rPr>
              <a:t>decrease demand for that currency</a:t>
            </a:r>
            <a:r>
              <a:rPr lang="en-US" dirty="0" smtClean="0"/>
              <a:t>.</a:t>
            </a:r>
          </a:p>
          <a:p>
            <a:r>
              <a:rPr lang="en-US" dirty="0" smtClean="0"/>
              <a:t>We call this movement of money, capital flows. Capital inflows = money enters the country. Capital outflows = money leaves the country. </a:t>
            </a:r>
            <a:endParaRPr lang="en-US" dirty="0"/>
          </a:p>
        </p:txBody>
      </p:sp>
      <p:pic>
        <p:nvPicPr>
          <p:cNvPr id="6" name="Picture 5"/>
          <p:cNvPicPr>
            <a:picLocks noChangeAspect="1"/>
          </p:cNvPicPr>
          <p:nvPr/>
        </p:nvPicPr>
        <p:blipFill>
          <a:blip r:embed="rId2"/>
          <a:stretch>
            <a:fillRect/>
          </a:stretch>
        </p:blipFill>
        <p:spPr>
          <a:xfrm>
            <a:off x="10028343" y="4536717"/>
            <a:ext cx="1714739" cy="1428949"/>
          </a:xfrm>
          <a:prstGeom prst="rect">
            <a:avLst/>
          </a:prstGeom>
        </p:spPr>
      </p:pic>
      <p:pic>
        <p:nvPicPr>
          <p:cNvPr id="7" name="Picture 6"/>
          <p:cNvPicPr>
            <a:picLocks noChangeAspect="1"/>
          </p:cNvPicPr>
          <p:nvPr/>
        </p:nvPicPr>
        <p:blipFill>
          <a:blip r:embed="rId3"/>
          <a:stretch>
            <a:fillRect/>
          </a:stretch>
        </p:blipFill>
        <p:spPr>
          <a:xfrm>
            <a:off x="6689077" y="1690688"/>
            <a:ext cx="4022303" cy="2624591"/>
          </a:xfrm>
          <a:prstGeom prst="rect">
            <a:avLst/>
          </a:prstGeom>
        </p:spPr>
      </p:pic>
      <p:pic>
        <p:nvPicPr>
          <p:cNvPr id="8" name="Picture 7"/>
          <p:cNvPicPr>
            <a:picLocks noChangeAspect="1"/>
          </p:cNvPicPr>
          <p:nvPr/>
        </p:nvPicPr>
        <p:blipFill>
          <a:blip r:embed="rId4"/>
          <a:stretch>
            <a:fillRect/>
          </a:stretch>
        </p:blipFill>
        <p:spPr>
          <a:xfrm>
            <a:off x="8275943" y="4663404"/>
            <a:ext cx="1587794" cy="2043696"/>
          </a:xfrm>
          <a:prstGeom prst="rect">
            <a:avLst/>
          </a:prstGeom>
        </p:spPr>
      </p:pic>
      <p:sp>
        <p:nvSpPr>
          <p:cNvPr id="9" name="TextBox 8"/>
          <p:cNvSpPr txBox="1"/>
          <p:nvPr/>
        </p:nvSpPr>
        <p:spPr>
          <a:xfrm>
            <a:off x="8105142" y="1978591"/>
            <a:ext cx="595086" cy="369332"/>
          </a:xfrm>
          <a:prstGeom prst="rect">
            <a:avLst/>
          </a:prstGeom>
          <a:solidFill>
            <a:schemeClr val="bg1"/>
          </a:solidFill>
        </p:spPr>
        <p:txBody>
          <a:bodyPr wrap="square" rtlCol="0">
            <a:spAutoFit/>
          </a:bodyPr>
          <a:lstStyle/>
          <a:p>
            <a:r>
              <a:rPr lang="en-US" dirty="0" smtClean="0"/>
              <a:t>5%</a:t>
            </a:r>
            <a:endParaRPr lang="en-US" dirty="0"/>
          </a:p>
        </p:txBody>
      </p:sp>
      <p:sp>
        <p:nvSpPr>
          <p:cNvPr id="11" name="TextBox 10"/>
          <p:cNvSpPr txBox="1"/>
          <p:nvPr/>
        </p:nvSpPr>
        <p:spPr>
          <a:xfrm>
            <a:off x="7036559" y="1978591"/>
            <a:ext cx="595086" cy="369332"/>
          </a:xfrm>
          <a:prstGeom prst="rect">
            <a:avLst/>
          </a:prstGeom>
          <a:solidFill>
            <a:schemeClr val="bg1"/>
          </a:solidFill>
        </p:spPr>
        <p:txBody>
          <a:bodyPr wrap="square" rtlCol="0">
            <a:spAutoFit/>
          </a:bodyPr>
          <a:lstStyle/>
          <a:p>
            <a:r>
              <a:rPr lang="en-US" dirty="0" smtClean="0"/>
              <a:t>5%</a:t>
            </a:r>
            <a:endParaRPr lang="en-US" dirty="0"/>
          </a:p>
        </p:txBody>
      </p:sp>
      <p:sp>
        <p:nvSpPr>
          <p:cNvPr id="12" name="TextBox 11"/>
          <p:cNvSpPr txBox="1"/>
          <p:nvPr/>
        </p:nvSpPr>
        <p:spPr>
          <a:xfrm>
            <a:off x="8105142" y="3304154"/>
            <a:ext cx="595086" cy="369332"/>
          </a:xfrm>
          <a:prstGeom prst="rect">
            <a:avLst/>
          </a:prstGeom>
          <a:solidFill>
            <a:schemeClr val="bg1"/>
          </a:solidFill>
        </p:spPr>
        <p:txBody>
          <a:bodyPr wrap="square" rtlCol="0">
            <a:spAutoFit/>
          </a:bodyPr>
          <a:lstStyle/>
          <a:p>
            <a:r>
              <a:rPr lang="en-US" dirty="0" smtClean="0"/>
              <a:t>5%</a:t>
            </a:r>
            <a:endParaRPr lang="en-US" dirty="0"/>
          </a:p>
        </p:txBody>
      </p:sp>
      <p:sp>
        <p:nvSpPr>
          <p:cNvPr id="13" name="TextBox 12"/>
          <p:cNvSpPr txBox="1"/>
          <p:nvPr/>
        </p:nvSpPr>
        <p:spPr>
          <a:xfrm>
            <a:off x="10109846" y="2634279"/>
            <a:ext cx="595086" cy="369332"/>
          </a:xfrm>
          <a:prstGeom prst="rect">
            <a:avLst/>
          </a:prstGeom>
          <a:solidFill>
            <a:schemeClr val="bg1"/>
          </a:solidFill>
        </p:spPr>
        <p:txBody>
          <a:bodyPr wrap="square" rtlCol="0">
            <a:spAutoFit/>
          </a:bodyPr>
          <a:lstStyle/>
          <a:p>
            <a:r>
              <a:rPr lang="en-US" dirty="0" smtClean="0"/>
              <a:t>5%</a:t>
            </a:r>
            <a:endParaRPr lang="en-US" dirty="0"/>
          </a:p>
        </p:txBody>
      </p:sp>
      <p:sp>
        <p:nvSpPr>
          <p:cNvPr id="14" name="TextBox 13"/>
          <p:cNvSpPr txBox="1"/>
          <p:nvPr/>
        </p:nvSpPr>
        <p:spPr>
          <a:xfrm>
            <a:off x="7051719" y="4001294"/>
            <a:ext cx="595086" cy="369332"/>
          </a:xfrm>
          <a:prstGeom prst="rect">
            <a:avLst/>
          </a:prstGeom>
          <a:solidFill>
            <a:schemeClr val="bg1"/>
          </a:solidFill>
        </p:spPr>
        <p:txBody>
          <a:bodyPr wrap="square" rtlCol="0">
            <a:spAutoFit/>
          </a:bodyPr>
          <a:lstStyle/>
          <a:p>
            <a:r>
              <a:rPr lang="en-US" dirty="0"/>
              <a:t>8</a:t>
            </a:r>
            <a:r>
              <a:rPr lang="en-US" dirty="0" smtClean="0"/>
              <a:t>%</a:t>
            </a:r>
            <a:endParaRPr lang="en-US" dirty="0"/>
          </a:p>
        </p:txBody>
      </p:sp>
      <mc:AlternateContent xmlns:mc="http://schemas.openxmlformats.org/markup-compatibility/2006" xmlns:p14="http://schemas.microsoft.com/office/powerpoint/2010/main">
        <mc:Choice Requires="p14">
          <p:contentPart p14:bwMode="auto" r:id="rId5">
            <p14:nvContentPartPr>
              <p14:cNvPr id="15" name="Ink 14"/>
              <p14:cNvContentPartPr/>
              <p14:nvPr/>
            </p14:nvContentPartPr>
            <p14:xfrm>
              <a:off x="5181480" y="4278240"/>
              <a:ext cx="4798080" cy="2043720"/>
            </p14:xfrm>
          </p:contentPart>
        </mc:Choice>
        <mc:Fallback xmlns="">
          <p:pic>
            <p:nvPicPr>
              <p:cNvPr id="15" name="Ink 14"/>
              <p:cNvPicPr/>
              <p:nvPr/>
            </p:nvPicPr>
            <p:blipFill>
              <a:blip r:embed="rId6"/>
              <a:stretch>
                <a:fillRect/>
              </a:stretch>
            </p:blipFill>
            <p:spPr>
              <a:xfrm>
                <a:off x="5132160" y="4228920"/>
                <a:ext cx="4896720" cy="2142360"/>
              </a:xfrm>
              <a:prstGeom prst="rect">
                <a:avLst/>
              </a:prstGeom>
            </p:spPr>
          </p:pic>
        </mc:Fallback>
      </mc:AlternateContent>
      <p:sp>
        <p:nvSpPr>
          <p:cNvPr id="2" name="Oval 1"/>
          <p:cNvSpPr/>
          <p:nvPr/>
        </p:nvSpPr>
        <p:spPr>
          <a:xfrm>
            <a:off x="6560457" y="3673486"/>
            <a:ext cx="1235034" cy="863231"/>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2013" y="5255394"/>
            <a:ext cx="4966635" cy="1200329"/>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A country with higher interest rates will attract more capital inflows (investors moving money to that country)</a:t>
            </a:r>
            <a:endParaRPr lang="en-US" dirty="0">
              <a:solidFill>
                <a:srgbClr val="FF0000"/>
              </a:solidFill>
            </a:endParaRPr>
          </a:p>
        </p:txBody>
      </p:sp>
      <p:sp>
        <p:nvSpPr>
          <p:cNvPr id="10" name="TextBox 9"/>
          <p:cNvSpPr txBox="1"/>
          <p:nvPr/>
        </p:nvSpPr>
        <p:spPr>
          <a:xfrm>
            <a:off x="6122894" y="5255394"/>
            <a:ext cx="1982248" cy="1569660"/>
          </a:xfrm>
          <a:prstGeom prst="rect">
            <a:avLst/>
          </a:prstGeom>
          <a:noFill/>
        </p:spPr>
        <p:txBody>
          <a:bodyPr wrap="square" rtlCol="0">
            <a:spAutoFit/>
          </a:bodyPr>
          <a:lstStyle/>
          <a:p>
            <a:r>
              <a:rPr lang="en-US" sz="1600" dirty="0" smtClean="0"/>
              <a:t>Wow! 8% in Ireland. I will move my money into this country. I need to exchange my currency for more Euros. </a:t>
            </a:r>
            <a:endParaRPr lang="en-US" sz="1600" dirty="0"/>
          </a:p>
        </p:txBody>
      </p:sp>
    </p:spTree>
    <p:extLst>
      <p:ext uri="{BB962C8B-B14F-4D97-AF65-F5344CB8AC3E}">
        <p14:creationId xmlns:p14="http://schemas.microsoft.com/office/powerpoint/2010/main" val="71779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823" y="188739"/>
            <a:ext cx="10515600" cy="566860"/>
          </a:xfrm>
        </p:spPr>
        <p:txBody>
          <a:bodyPr>
            <a:normAutofit fontScale="90000"/>
          </a:bodyPr>
          <a:lstStyle/>
          <a:p>
            <a:r>
              <a:rPr lang="en-US" dirty="0" smtClean="0"/>
              <a:t>Two Meanings of Capital</a:t>
            </a:r>
            <a:endParaRPr lang="en-US" dirty="0"/>
          </a:p>
        </p:txBody>
      </p:sp>
      <p:sp>
        <p:nvSpPr>
          <p:cNvPr id="7" name="Content Placeholder 6"/>
          <p:cNvSpPr>
            <a:spLocks noGrp="1"/>
          </p:cNvSpPr>
          <p:nvPr>
            <p:ph sz="half" idx="1"/>
          </p:nvPr>
        </p:nvSpPr>
        <p:spPr>
          <a:solidFill>
            <a:schemeClr val="accent4">
              <a:lumMod val="20000"/>
              <a:lumOff val="80000"/>
            </a:schemeClr>
          </a:solidFill>
        </p:spPr>
        <p:txBody>
          <a:bodyPr>
            <a:normAutofit lnSpcReduction="10000"/>
          </a:bodyPr>
          <a:lstStyle/>
          <a:p>
            <a:pPr marL="0" indent="0">
              <a:buNone/>
            </a:pPr>
            <a:r>
              <a:rPr lang="en-US" b="1" dirty="0" smtClean="0"/>
              <a:t>Capital = Equipment and Machines</a:t>
            </a:r>
          </a:p>
          <a:p>
            <a:r>
              <a:rPr lang="en-US" dirty="0" smtClean="0"/>
              <a:t>If you see the terms:</a:t>
            </a:r>
          </a:p>
          <a:p>
            <a:pPr lvl="1"/>
            <a:r>
              <a:rPr lang="en-US" dirty="0" smtClean="0"/>
              <a:t>Capital stock</a:t>
            </a:r>
          </a:p>
          <a:p>
            <a:pPr lvl="1"/>
            <a:r>
              <a:rPr lang="en-US" dirty="0" smtClean="0"/>
              <a:t>Capital formation</a:t>
            </a:r>
          </a:p>
          <a:p>
            <a:pPr lvl="1"/>
            <a:r>
              <a:rPr lang="en-US" dirty="0" smtClean="0"/>
              <a:t>Capital goods</a:t>
            </a:r>
          </a:p>
          <a:p>
            <a:pPr lvl="1"/>
            <a:r>
              <a:rPr lang="en-US" dirty="0" smtClean="0"/>
              <a:t>Investment in capital</a:t>
            </a:r>
          </a:p>
          <a:p>
            <a:r>
              <a:rPr lang="en-US" dirty="0" smtClean="0"/>
              <a:t>This refers to equipment and machines which firms use to help produce goods.</a:t>
            </a:r>
            <a:endParaRPr lang="en-US" dirty="0"/>
          </a:p>
        </p:txBody>
      </p:sp>
      <p:sp>
        <p:nvSpPr>
          <p:cNvPr id="8" name="Content Placeholder 7"/>
          <p:cNvSpPr>
            <a:spLocks noGrp="1"/>
          </p:cNvSpPr>
          <p:nvPr>
            <p:ph sz="half" idx="2"/>
          </p:nvPr>
        </p:nvSpPr>
        <p:spPr>
          <a:solidFill>
            <a:schemeClr val="accent1">
              <a:lumMod val="20000"/>
              <a:lumOff val="80000"/>
            </a:schemeClr>
          </a:solidFill>
        </p:spPr>
        <p:txBody>
          <a:bodyPr>
            <a:normAutofit lnSpcReduction="10000"/>
          </a:bodyPr>
          <a:lstStyle/>
          <a:p>
            <a:pPr marL="0" indent="0">
              <a:buNone/>
            </a:pPr>
            <a:r>
              <a:rPr lang="en-US" b="1" dirty="0" smtClean="0"/>
              <a:t>Capital = money</a:t>
            </a:r>
          </a:p>
          <a:p>
            <a:endParaRPr lang="en-US" dirty="0" smtClean="0"/>
          </a:p>
          <a:p>
            <a:r>
              <a:rPr lang="en-US" dirty="0" smtClean="0"/>
              <a:t>If you see the terms:</a:t>
            </a:r>
          </a:p>
          <a:p>
            <a:pPr lvl="1"/>
            <a:r>
              <a:rPr lang="en-US" dirty="0" smtClean="0"/>
              <a:t>Capital inflows/outflows</a:t>
            </a:r>
          </a:p>
          <a:p>
            <a:pPr lvl="1"/>
            <a:r>
              <a:rPr lang="en-US" dirty="0" smtClean="0"/>
              <a:t>Foreign capital</a:t>
            </a:r>
          </a:p>
          <a:p>
            <a:endParaRPr lang="en-US" dirty="0" smtClean="0"/>
          </a:p>
          <a:p>
            <a:endParaRPr lang="en-US" dirty="0"/>
          </a:p>
          <a:p>
            <a:r>
              <a:rPr lang="en-US" dirty="0" smtClean="0"/>
              <a:t>This refers to money which is lent to businesses and used by businesses. </a:t>
            </a:r>
          </a:p>
        </p:txBody>
      </p:sp>
      <p:sp>
        <p:nvSpPr>
          <p:cNvPr id="9" name="TextBox 8"/>
          <p:cNvSpPr txBox="1"/>
          <p:nvPr/>
        </p:nvSpPr>
        <p:spPr>
          <a:xfrm>
            <a:off x="940777" y="1063869"/>
            <a:ext cx="10005646" cy="646331"/>
          </a:xfrm>
          <a:prstGeom prst="rect">
            <a:avLst/>
          </a:prstGeom>
          <a:noFill/>
        </p:spPr>
        <p:txBody>
          <a:bodyPr wrap="square" rtlCol="0">
            <a:spAutoFit/>
          </a:bodyPr>
          <a:lstStyle/>
          <a:p>
            <a:r>
              <a:rPr lang="en-US" dirty="0" smtClean="0"/>
              <a:t>Somewhat confusingly, capital can take on slightly different meanings depending on the context, similar to many words in English (</a:t>
            </a:r>
            <a:r>
              <a:rPr lang="en-US" dirty="0" err="1" smtClean="0"/>
              <a:t>eg</a:t>
            </a:r>
            <a:r>
              <a:rPr lang="en-US" dirty="0" smtClean="0"/>
              <a:t>. Lunch break vs break computer, Wrist watch vs watch TV etc.) </a:t>
            </a:r>
            <a:endParaRPr lang="en-US" dirty="0"/>
          </a:p>
        </p:txBody>
      </p:sp>
      <p:pic>
        <p:nvPicPr>
          <p:cNvPr id="10" name="Picture 9"/>
          <p:cNvPicPr>
            <a:picLocks noChangeAspect="1"/>
          </p:cNvPicPr>
          <p:nvPr/>
        </p:nvPicPr>
        <p:blipFill>
          <a:blip r:embed="rId2"/>
          <a:stretch>
            <a:fillRect/>
          </a:stretch>
        </p:blipFill>
        <p:spPr>
          <a:xfrm>
            <a:off x="9812215" y="1710200"/>
            <a:ext cx="1970413" cy="1107553"/>
          </a:xfrm>
          <a:prstGeom prst="rect">
            <a:avLst/>
          </a:prstGeom>
        </p:spPr>
      </p:pic>
      <p:pic>
        <p:nvPicPr>
          <p:cNvPr id="11" name="Picture 10"/>
          <p:cNvPicPr>
            <a:picLocks noChangeAspect="1"/>
          </p:cNvPicPr>
          <p:nvPr/>
        </p:nvPicPr>
        <p:blipFill>
          <a:blip r:embed="rId3"/>
          <a:stretch>
            <a:fillRect/>
          </a:stretch>
        </p:blipFill>
        <p:spPr>
          <a:xfrm>
            <a:off x="196848" y="5591908"/>
            <a:ext cx="2125226" cy="1266092"/>
          </a:xfrm>
          <a:prstGeom prst="rect">
            <a:avLst/>
          </a:prstGeom>
        </p:spPr>
      </p:pic>
      <p:sp>
        <p:nvSpPr>
          <p:cNvPr id="12" name="TextBox 11"/>
          <p:cNvSpPr txBox="1"/>
          <p:nvPr/>
        </p:nvSpPr>
        <p:spPr>
          <a:xfrm>
            <a:off x="6840071" y="170329"/>
            <a:ext cx="4598894" cy="923330"/>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Capital = equipment and machines</a:t>
            </a:r>
          </a:p>
          <a:p>
            <a:r>
              <a:rPr lang="en-US" dirty="0" smtClean="0">
                <a:solidFill>
                  <a:srgbClr val="FF0000"/>
                </a:solidFill>
              </a:rPr>
              <a:t>Capital = money</a:t>
            </a:r>
            <a:endParaRPr lang="en-US" dirty="0">
              <a:solidFill>
                <a:srgbClr val="FF0000"/>
              </a:solidFill>
            </a:endParaRPr>
          </a:p>
        </p:txBody>
      </p:sp>
    </p:spTree>
    <p:extLst>
      <p:ext uri="{BB962C8B-B14F-4D97-AF65-F5344CB8AC3E}">
        <p14:creationId xmlns:p14="http://schemas.microsoft.com/office/powerpoint/2010/main" val="3091380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7121893" cy="4351338"/>
          </a:xfrm>
        </p:spPr>
        <p:txBody>
          <a:bodyPr/>
          <a:lstStyle/>
          <a:p>
            <a:pPr>
              <a:buFont typeface="Wingdings" panose="05000000000000000000" pitchFamily="2" charset="2"/>
              <a:buChar char="q"/>
            </a:pPr>
            <a:r>
              <a:rPr lang="en-US" b="1" dirty="0" smtClean="0"/>
              <a:t>Define</a:t>
            </a:r>
            <a:r>
              <a:rPr lang="en-US" dirty="0" smtClean="0"/>
              <a:t>: the exchange rate, currency appreciation, currency depreciation</a:t>
            </a:r>
          </a:p>
          <a:p>
            <a:pPr>
              <a:buFont typeface="Wingdings" panose="05000000000000000000" pitchFamily="2" charset="2"/>
              <a:buChar char="q"/>
            </a:pPr>
            <a:r>
              <a:rPr lang="en-US" b="1" dirty="0" smtClean="0"/>
              <a:t>Explain</a:t>
            </a:r>
            <a:r>
              <a:rPr lang="en-US" dirty="0" smtClean="0"/>
              <a:t>: how currencies are valued relative to one another</a:t>
            </a:r>
          </a:p>
          <a:p>
            <a:pPr>
              <a:buFont typeface="Wingdings" panose="05000000000000000000" pitchFamily="2" charset="2"/>
              <a:buChar char="q"/>
            </a:pPr>
            <a:r>
              <a:rPr lang="en-US" b="1" dirty="0" smtClean="0"/>
              <a:t>Calculate</a:t>
            </a:r>
            <a:r>
              <a:rPr lang="en-US" dirty="0" smtClean="0"/>
              <a:t>: the value of one currency to another</a:t>
            </a:r>
          </a:p>
          <a:p>
            <a:endParaRPr lang="en-US" dirty="0"/>
          </a:p>
        </p:txBody>
      </p:sp>
    </p:spTree>
    <p:extLst>
      <p:ext uri="{BB962C8B-B14F-4D97-AF65-F5344CB8AC3E}">
        <p14:creationId xmlns:p14="http://schemas.microsoft.com/office/powerpoint/2010/main" val="659471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t>What are two meanings of the term ‘capital’?</a:t>
            </a:r>
          </a:p>
          <a:p>
            <a:r>
              <a:rPr lang="en-US" dirty="0" smtClean="0">
                <a:solidFill>
                  <a:srgbClr val="0070C0"/>
                </a:solidFill>
              </a:rPr>
              <a:t>Capital = machines, equipment, infrastructure etc. that boost economic productivity (part of the 4 FOP: land, labor, capital, enterprise)</a:t>
            </a:r>
          </a:p>
          <a:p>
            <a:r>
              <a:rPr lang="en-US" dirty="0" smtClean="0">
                <a:solidFill>
                  <a:srgbClr val="0070C0"/>
                </a:solidFill>
              </a:rPr>
              <a:t>Capital = money that investors put into a variety of different things. </a:t>
            </a:r>
            <a:r>
              <a:rPr lang="en-US" dirty="0" err="1" smtClean="0">
                <a:solidFill>
                  <a:srgbClr val="0070C0"/>
                </a:solidFill>
              </a:rPr>
              <a:t>Eg</a:t>
            </a:r>
            <a:r>
              <a:rPr lang="en-US" dirty="0" smtClean="0">
                <a:solidFill>
                  <a:srgbClr val="0070C0"/>
                </a:solidFill>
              </a:rPr>
              <a:t>. foreign capital in domestic banks = foreigners putting their savings in local banks</a:t>
            </a:r>
            <a:endParaRPr lang="en-US" dirty="0">
              <a:solidFill>
                <a:srgbClr val="0070C0"/>
              </a:solidFill>
            </a:endParaRPr>
          </a:p>
        </p:txBody>
      </p:sp>
    </p:spTree>
    <p:extLst>
      <p:ext uri="{BB962C8B-B14F-4D97-AF65-F5344CB8AC3E}">
        <p14:creationId xmlns:p14="http://schemas.microsoft.com/office/powerpoint/2010/main" val="32590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091989" cy="785885"/>
          </a:xfrm>
        </p:spPr>
        <p:txBody>
          <a:bodyPr/>
          <a:lstStyle/>
          <a:p>
            <a:r>
              <a:rPr lang="en-US" dirty="0" smtClean="0"/>
              <a:t>Determinants of Demand</a:t>
            </a:r>
            <a:endParaRPr lang="en-US" dirty="0"/>
          </a:p>
        </p:txBody>
      </p:sp>
      <p:pic>
        <p:nvPicPr>
          <p:cNvPr id="4" name="Picture 3"/>
          <p:cNvPicPr>
            <a:picLocks noChangeAspect="1"/>
          </p:cNvPicPr>
          <p:nvPr/>
        </p:nvPicPr>
        <p:blipFill>
          <a:blip r:embed="rId2"/>
          <a:stretch>
            <a:fillRect/>
          </a:stretch>
        </p:blipFill>
        <p:spPr>
          <a:xfrm>
            <a:off x="148255" y="1690688"/>
            <a:ext cx="8215838" cy="5023990"/>
          </a:xfrm>
          <a:prstGeom prst="rect">
            <a:avLst/>
          </a:prstGeom>
        </p:spPr>
      </p:pic>
      <p:cxnSp>
        <p:nvCxnSpPr>
          <p:cNvPr id="5" name="Straight Connector 4"/>
          <p:cNvCxnSpPr/>
          <p:nvPr/>
        </p:nvCxnSpPr>
        <p:spPr>
          <a:xfrm>
            <a:off x="3634992" y="2170890"/>
            <a:ext cx="2758072" cy="32779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99409" y="3243839"/>
            <a:ext cx="2475406" cy="293116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Content Placeholder 10"/>
          <p:cNvSpPr txBox="1">
            <a:spLocks noGrp="1"/>
          </p:cNvSpPr>
          <p:nvPr>
            <p:ph idx="1"/>
          </p:nvPr>
        </p:nvSpPr>
        <p:spPr>
          <a:xfrm>
            <a:off x="7772974" y="899351"/>
            <a:ext cx="3822842" cy="5626156"/>
          </a:xfrm>
          <a:prstGeom prst="rect">
            <a:avLst/>
          </a:prstGeom>
          <a:solidFill>
            <a:schemeClr val="bg2">
              <a:lumMod val="90000"/>
            </a:schemeClr>
          </a:solidFill>
        </p:spPr>
        <p:txBody>
          <a:bodyPr wrap="square" rtlCol="0">
            <a:spAutoFit/>
          </a:bodyPr>
          <a:lstStyle/>
          <a:p>
            <a:pPr marL="0" indent="0">
              <a:buNone/>
            </a:pPr>
            <a:r>
              <a:rPr lang="en-US" sz="3200" b="1" dirty="0" smtClean="0"/>
              <a:t>Determinants of Demand</a:t>
            </a:r>
          </a:p>
          <a:p>
            <a:r>
              <a:rPr lang="en-US" dirty="0" smtClean="0"/>
              <a:t>Tastes and Preferences</a:t>
            </a:r>
          </a:p>
          <a:p>
            <a:pPr marL="285750" indent="-285750">
              <a:buFont typeface="Arial" panose="020B0604020202020204" pitchFamily="34" charset="0"/>
              <a:buChar char="•"/>
            </a:pPr>
            <a:r>
              <a:rPr lang="en-US" dirty="0" smtClean="0"/>
              <a:t>Income Level</a:t>
            </a:r>
          </a:p>
          <a:p>
            <a:pPr marL="285750" indent="-285750">
              <a:buFont typeface="Arial" panose="020B0604020202020204" pitchFamily="34" charset="0"/>
              <a:buChar char="•"/>
            </a:pPr>
            <a:r>
              <a:rPr lang="en-US" dirty="0" smtClean="0"/>
              <a:t>Interest Rates (affects D and S)</a:t>
            </a:r>
          </a:p>
          <a:p>
            <a:pPr marL="285750" indent="-285750">
              <a:buFont typeface="Arial" panose="020B0604020202020204" pitchFamily="34" charset="0"/>
              <a:buChar char="•"/>
            </a:pPr>
            <a:r>
              <a:rPr lang="en-US" dirty="0" smtClean="0"/>
              <a:t>Price Level (Inflation) (affects D and S)</a:t>
            </a:r>
          </a:p>
          <a:p>
            <a:pPr marL="285750" indent="-285750">
              <a:buFont typeface="Arial" panose="020B0604020202020204" pitchFamily="34" charset="0"/>
              <a:buChar char="•"/>
            </a:pPr>
            <a:r>
              <a:rPr lang="en-US" dirty="0"/>
              <a:t>Trade </a:t>
            </a:r>
            <a:r>
              <a:rPr lang="en-US" dirty="0" smtClean="0"/>
              <a:t>Policies (</a:t>
            </a:r>
            <a:r>
              <a:rPr lang="en-US" dirty="0" err="1" smtClean="0"/>
              <a:t>eg</a:t>
            </a:r>
            <a:r>
              <a:rPr lang="en-US" dirty="0" smtClean="0"/>
              <a:t>. Taxes on imports)</a:t>
            </a:r>
          </a:p>
          <a:p>
            <a:pPr marL="285750" indent="-285750">
              <a:buFont typeface="Arial" panose="020B0604020202020204" pitchFamily="34" charset="0"/>
              <a:buChar char="•"/>
            </a:pPr>
            <a:r>
              <a:rPr lang="en-US" dirty="0" smtClean="0"/>
              <a:t>Expectations of Future Exchange Rate</a:t>
            </a:r>
            <a:endParaRPr lang="en-US" dirty="0"/>
          </a:p>
        </p:txBody>
      </p:sp>
      <p:sp>
        <p:nvSpPr>
          <p:cNvPr id="12" name="TextBox 11"/>
          <p:cNvSpPr txBox="1"/>
          <p:nvPr/>
        </p:nvSpPr>
        <p:spPr>
          <a:xfrm>
            <a:off x="6393064" y="5245768"/>
            <a:ext cx="537125" cy="584775"/>
          </a:xfrm>
          <a:prstGeom prst="rect">
            <a:avLst/>
          </a:prstGeom>
          <a:noFill/>
        </p:spPr>
        <p:txBody>
          <a:bodyPr wrap="square" rtlCol="0">
            <a:spAutoFit/>
          </a:bodyPr>
          <a:lstStyle/>
          <a:p>
            <a:r>
              <a:rPr lang="en-US" sz="3200" dirty="0" smtClean="0">
                <a:solidFill>
                  <a:schemeClr val="accent1">
                    <a:lumMod val="75000"/>
                  </a:schemeClr>
                </a:solidFill>
              </a:rPr>
              <a:t>D’</a:t>
            </a:r>
            <a:endParaRPr lang="en-US" dirty="0">
              <a:solidFill>
                <a:schemeClr val="accent1">
                  <a:lumMod val="75000"/>
                </a:schemeClr>
              </a:solidFill>
            </a:endParaRPr>
          </a:p>
        </p:txBody>
      </p:sp>
      <p:sp>
        <p:nvSpPr>
          <p:cNvPr id="13" name="TextBox 12"/>
          <p:cNvSpPr txBox="1"/>
          <p:nvPr/>
        </p:nvSpPr>
        <p:spPr>
          <a:xfrm>
            <a:off x="4476029" y="5638800"/>
            <a:ext cx="537125" cy="584775"/>
          </a:xfrm>
          <a:prstGeom prst="rect">
            <a:avLst/>
          </a:prstGeom>
          <a:noFill/>
        </p:spPr>
        <p:txBody>
          <a:bodyPr wrap="square" rtlCol="0">
            <a:spAutoFit/>
          </a:bodyPr>
          <a:lstStyle/>
          <a:p>
            <a:r>
              <a:rPr lang="en-US" sz="3200" dirty="0" smtClean="0">
                <a:solidFill>
                  <a:schemeClr val="accent1">
                    <a:lumMod val="75000"/>
                  </a:schemeClr>
                </a:solidFill>
              </a:rPr>
              <a:t>D’</a:t>
            </a:r>
            <a:endParaRPr lang="en-US" dirty="0">
              <a:solidFill>
                <a:schemeClr val="accent1">
                  <a:lumMod val="75000"/>
                </a:schemeClr>
              </a:solidFill>
            </a:endParaRPr>
          </a:p>
        </p:txBody>
      </p:sp>
    </p:spTree>
    <p:extLst>
      <p:ext uri="{BB962C8B-B14F-4D97-AF65-F5344CB8AC3E}">
        <p14:creationId xmlns:p14="http://schemas.microsoft.com/office/powerpoint/2010/main" val="3477484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154081"/>
            <a:ext cx="10515600" cy="566860"/>
          </a:xfrm>
        </p:spPr>
        <p:txBody>
          <a:bodyPr>
            <a:normAutofit fontScale="90000"/>
          </a:bodyPr>
          <a:lstStyle/>
          <a:p>
            <a:r>
              <a:rPr lang="en-US" b="1" dirty="0"/>
              <a:t>Determinants of </a:t>
            </a:r>
            <a:r>
              <a:rPr lang="en-US" b="1" dirty="0" smtClean="0"/>
              <a:t>Demand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8311573"/>
              </p:ext>
            </p:extLst>
          </p:nvPr>
        </p:nvGraphicFramePr>
        <p:xfrm>
          <a:off x="451338" y="874589"/>
          <a:ext cx="10515600" cy="5918200"/>
        </p:xfrm>
        <a:graphic>
          <a:graphicData uri="http://schemas.openxmlformats.org/drawingml/2006/table">
            <a:tbl>
              <a:tblPr firstRow="1" bandRow="1">
                <a:tableStyleId>{5C22544A-7EE6-4342-B048-85BDC9FD1C3A}</a:tableStyleId>
              </a:tblPr>
              <a:tblGrid>
                <a:gridCol w="2159977">
                  <a:extLst>
                    <a:ext uri="{9D8B030D-6E8A-4147-A177-3AD203B41FA5}">
                      <a16:colId xmlns:a16="http://schemas.microsoft.com/office/drawing/2014/main" val="3088695187"/>
                    </a:ext>
                  </a:extLst>
                </a:gridCol>
                <a:gridCol w="4088423">
                  <a:extLst>
                    <a:ext uri="{9D8B030D-6E8A-4147-A177-3AD203B41FA5}">
                      <a16:colId xmlns:a16="http://schemas.microsoft.com/office/drawing/2014/main" val="3639401508"/>
                    </a:ext>
                  </a:extLst>
                </a:gridCol>
                <a:gridCol w="4267200">
                  <a:extLst>
                    <a:ext uri="{9D8B030D-6E8A-4147-A177-3AD203B41FA5}">
                      <a16:colId xmlns:a16="http://schemas.microsoft.com/office/drawing/2014/main" val="451887921"/>
                    </a:ext>
                  </a:extLst>
                </a:gridCol>
              </a:tblGrid>
              <a:tr h="370840">
                <a:tc>
                  <a:txBody>
                    <a:bodyPr/>
                    <a:lstStyle/>
                    <a:p>
                      <a:endParaRPr lang="en-US" sz="1600" dirty="0"/>
                    </a:p>
                  </a:txBody>
                  <a:tcPr/>
                </a:tc>
                <a:tc>
                  <a:txBody>
                    <a:bodyPr/>
                    <a:lstStyle/>
                    <a:p>
                      <a:r>
                        <a:rPr lang="en-US" sz="1600" dirty="0" smtClean="0"/>
                        <a:t>Increase</a:t>
                      </a:r>
                      <a:endParaRPr lang="en-US" sz="1600" dirty="0"/>
                    </a:p>
                  </a:txBody>
                  <a:tcPr/>
                </a:tc>
                <a:tc>
                  <a:txBody>
                    <a:bodyPr/>
                    <a:lstStyle/>
                    <a:p>
                      <a:r>
                        <a:rPr lang="en-US" sz="1600" dirty="0" smtClean="0"/>
                        <a:t>Decrease</a:t>
                      </a:r>
                      <a:endParaRPr lang="en-US" sz="1600" dirty="0"/>
                    </a:p>
                  </a:txBody>
                  <a:tcPr/>
                </a:tc>
                <a:extLst>
                  <a:ext uri="{0D108BD9-81ED-4DB2-BD59-A6C34878D82A}">
                    <a16:rowId xmlns:a16="http://schemas.microsoft.com/office/drawing/2014/main" val="323364587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Tastes and Preferences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→Buying</a:t>
                      </a:r>
                      <a:r>
                        <a:rPr lang="en-US" sz="1600" baseline="0" dirty="0" smtClean="0">
                          <a:solidFill>
                            <a:srgbClr val="00B050"/>
                          </a:solidFill>
                        </a:rPr>
                        <a:t> more G&amp;S from that country</a:t>
                      </a:r>
                      <a:r>
                        <a:rPr lang="en-US" sz="1600" dirty="0" smtClean="0">
                          <a:solidFill>
                            <a:srgbClr val="00B050"/>
                          </a:solidFill>
                        </a:rPr>
                        <a:t>→↑</a:t>
                      </a:r>
                      <a:r>
                        <a:rPr lang="en-US" sz="1600" dirty="0" err="1" smtClean="0">
                          <a:solidFill>
                            <a:srgbClr val="00B050"/>
                          </a:solidFill>
                        </a:rPr>
                        <a:t>D</a:t>
                      </a:r>
                      <a:r>
                        <a:rPr lang="en-US" sz="1600" baseline="-25000" dirty="0" err="1" smtClean="0">
                          <a:solidFill>
                            <a:srgbClr val="00B050"/>
                          </a:solidFill>
                        </a:rPr>
                        <a:t>currency</a:t>
                      </a:r>
                      <a:endParaRPr lang="en-US" sz="16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→Buying</a:t>
                      </a:r>
                      <a:r>
                        <a:rPr lang="en-US" sz="1600" baseline="0" dirty="0" smtClean="0">
                          <a:solidFill>
                            <a:srgbClr val="FF0000"/>
                          </a:solidFill>
                        </a:rPr>
                        <a:t> less G&amp;S from that country</a:t>
                      </a:r>
                      <a:r>
                        <a:rPr lang="en-US" sz="1600" dirty="0" smtClean="0">
                          <a:solidFill>
                            <a:srgbClr val="FF0000"/>
                          </a:solidFill>
                        </a:rPr>
                        <a:t>→↓</a:t>
                      </a:r>
                      <a:r>
                        <a:rPr lang="en-US" sz="1600" dirty="0" err="1" smtClean="0">
                          <a:solidFill>
                            <a:srgbClr val="FF0000"/>
                          </a:solidFill>
                        </a:rPr>
                        <a:t>D</a:t>
                      </a:r>
                      <a:r>
                        <a:rPr lang="en-US" sz="1600" baseline="-25000" dirty="0" err="1" smtClean="0">
                          <a:solidFill>
                            <a:srgbClr val="FF0000"/>
                          </a:solidFill>
                        </a:rPr>
                        <a:t>currency</a:t>
                      </a:r>
                      <a:endParaRPr lang="en-US" sz="1600" dirty="0" smtClean="0">
                        <a:solidFill>
                          <a:srgbClr val="FF0000"/>
                        </a:solidFill>
                      </a:endParaRPr>
                    </a:p>
                    <a:p>
                      <a:endParaRPr lang="en-US" sz="1600" dirty="0">
                        <a:solidFill>
                          <a:srgbClr val="FF0000"/>
                        </a:solidFill>
                      </a:endParaRPr>
                    </a:p>
                  </a:txBody>
                  <a:tcPr/>
                </a:tc>
                <a:extLst>
                  <a:ext uri="{0D108BD9-81ED-4DB2-BD59-A6C34878D82A}">
                    <a16:rowId xmlns:a16="http://schemas.microsoft.com/office/drawing/2014/main" val="290572654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Income Level of other countries</a:t>
                      </a:r>
                    </a:p>
                    <a:p>
                      <a:endParaRPr lang="en-US" sz="1600" dirty="0"/>
                    </a:p>
                  </a:txBody>
                  <a:tcPr/>
                </a:tc>
                <a:tc>
                  <a:txBody>
                    <a:bodyPr/>
                    <a:lstStyle/>
                    <a:p>
                      <a:r>
                        <a:rPr lang="en-US" sz="1600" dirty="0" smtClean="0">
                          <a:solidFill>
                            <a:srgbClr val="00B050"/>
                          </a:solidFill>
                        </a:rPr>
                        <a:t>→Buying</a:t>
                      </a:r>
                      <a:r>
                        <a:rPr lang="en-US" sz="1600" baseline="0" dirty="0" smtClean="0">
                          <a:solidFill>
                            <a:srgbClr val="00B050"/>
                          </a:solidFill>
                        </a:rPr>
                        <a:t> more G&amp;S from that country as imports</a:t>
                      </a:r>
                      <a:r>
                        <a:rPr lang="en-US" sz="1600" dirty="0" smtClean="0">
                          <a:solidFill>
                            <a:srgbClr val="00B050"/>
                          </a:solidFill>
                        </a:rPr>
                        <a:t>→↑</a:t>
                      </a:r>
                      <a:r>
                        <a:rPr lang="en-US" sz="1600" dirty="0" err="1" smtClean="0">
                          <a:solidFill>
                            <a:srgbClr val="00B050"/>
                          </a:solidFill>
                        </a:rPr>
                        <a:t>D</a:t>
                      </a:r>
                      <a:r>
                        <a:rPr lang="en-US" sz="1600" baseline="-25000" dirty="0" err="1" smtClean="0">
                          <a:solidFill>
                            <a:srgbClr val="00B050"/>
                          </a:solidFill>
                        </a:rPr>
                        <a:t>currency</a:t>
                      </a:r>
                      <a:endParaRPr lang="en-US" sz="16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→Buying</a:t>
                      </a:r>
                      <a:r>
                        <a:rPr lang="en-US" sz="1600" baseline="0" dirty="0" smtClean="0">
                          <a:solidFill>
                            <a:srgbClr val="FF0000"/>
                          </a:solidFill>
                        </a:rPr>
                        <a:t> less G&amp;S from that country as imports</a:t>
                      </a:r>
                      <a:r>
                        <a:rPr lang="en-US" sz="1600" dirty="0" smtClean="0">
                          <a:solidFill>
                            <a:srgbClr val="FF0000"/>
                          </a:solidFill>
                        </a:rPr>
                        <a:t>→↓</a:t>
                      </a:r>
                      <a:r>
                        <a:rPr lang="en-US" sz="1600" dirty="0" err="1" smtClean="0">
                          <a:solidFill>
                            <a:srgbClr val="FF0000"/>
                          </a:solidFill>
                        </a:rPr>
                        <a:t>D</a:t>
                      </a:r>
                      <a:r>
                        <a:rPr lang="en-US" sz="1600" baseline="-25000" dirty="0" err="1" smtClean="0">
                          <a:solidFill>
                            <a:srgbClr val="FF0000"/>
                          </a:solidFill>
                        </a:rPr>
                        <a:t>currency</a:t>
                      </a:r>
                      <a:endParaRPr lang="en-US" sz="1600" dirty="0" smtClean="0">
                        <a:solidFill>
                          <a:srgbClr val="FF0000"/>
                        </a:solidFill>
                      </a:endParaRPr>
                    </a:p>
                    <a:p>
                      <a:endParaRPr lang="en-US" sz="1600" dirty="0">
                        <a:solidFill>
                          <a:srgbClr val="FF0000"/>
                        </a:solidFill>
                      </a:endParaRPr>
                    </a:p>
                  </a:txBody>
                  <a:tcPr/>
                </a:tc>
                <a:extLst>
                  <a:ext uri="{0D108BD9-81ED-4DB2-BD59-A6C34878D82A}">
                    <a16:rowId xmlns:a16="http://schemas.microsoft.com/office/drawing/2014/main" val="371497841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Interest Rates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→investors move</a:t>
                      </a:r>
                      <a:r>
                        <a:rPr lang="en-US" sz="1600" baseline="0" dirty="0" smtClean="0">
                          <a:solidFill>
                            <a:srgbClr val="00B050"/>
                          </a:solidFill>
                        </a:rPr>
                        <a:t> more money into that country to earn interest</a:t>
                      </a:r>
                      <a:r>
                        <a:rPr lang="en-US" sz="1600" dirty="0" smtClean="0">
                          <a:solidFill>
                            <a:srgbClr val="00B050"/>
                          </a:solidFill>
                        </a:rPr>
                        <a:t>→↑</a:t>
                      </a:r>
                      <a:r>
                        <a:rPr lang="en-US" sz="1600" dirty="0" err="1" smtClean="0">
                          <a:solidFill>
                            <a:srgbClr val="00B050"/>
                          </a:solidFill>
                        </a:rPr>
                        <a:t>D</a:t>
                      </a:r>
                      <a:r>
                        <a:rPr lang="en-US" sz="1600" baseline="-25000" dirty="0" err="1" smtClean="0">
                          <a:solidFill>
                            <a:srgbClr val="00B050"/>
                          </a:solidFill>
                        </a:rPr>
                        <a:t>currency</a:t>
                      </a:r>
                      <a:endParaRPr lang="en-US" sz="1600" dirty="0" smtClean="0">
                        <a:solidFill>
                          <a:srgbClr val="00B050"/>
                        </a:solidFill>
                      </a:endParaRP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→investors move</a:t>
                      </a:r>
                      <a:r>
                        <a:rPr lang="en-US" sz="1600" baseline="0" dirty="0" smtClean="0">
                          <a:solidFill>
                            <a:srgbClr val="FF0000"/>
                          </a:solidFill>
                        </a:rPr>
                        <a:t> less money into that country to earn interest</a:t>
                      </a:r>
                      <a:r>
                        <a:rPr lang="en-US" sz="1600" dirty="0" smtClean="0">
                          <a:solidFill>
                            <a:srgbClr val="FF0000"/>
                          </a:solidFill>
                        </a:rPr>
                        <a:t>→↓</a:t>
                      </a:r>
                      <a:r>
                        <a:rPr lang="en-US" sz="1600" dirty="0" err="1" smtClean="0">
                          <a:solidFill>
                            <a:srgbClr val="FF0000"/>
                          </a:solidFill>
                        </a:rPr>
                        <a:t>D</a:t>
                      </a:r>
                      <a:r>
                        <a:rPr lang="en-US" sz="1600" baseline="-25000" dirty="0" err="1" smtClean="0">
                          <a:solidFill>
                            <a:srgbClr val="FF0000"/>
                          </a:solidFill>
                        </a:rPr>
                        <a:t>currency</a:t>
                      </a:r>
                      <a:endParaRPr lang="en-US" sz="1600" dirty="0" smtClean="0">
                        <a:solidFill>
                          <a:srgbClr val="FF0000"/>
                        </a:solidFill>
                      </a:endParaRPr>
                    </a:p>
                    <a:p>
                      <a:endParaRPr lang="en-US" sz="1600" dirty="0">
                        <a:solidFill>
                          <a:srgbClr val="FF0000"/>
                        </a:solidFill>
                      </a:endParaRPr>
                    </a:p>
                  </a:txBody>
                  <a:tcPr/>
                </a:tc>
                <a:extLst>
                  <a:ext uri="{0D108BD9-81ED-4DB2-BD59-A6C34878D82A}">
                    <a16:rowId xmlns:a16="http://schemas.microsoft.com/office/drawing/2014/main" val="185047569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Price Level (Inflation)</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→The value of the money decreases over time (inflation)</a:t>
                      </a:r>
                      <a:r>
                        <a:rPr lang="en-US" sz="1600" baseline="0" dirty="0" smtClean="0">
                          <a:solidFill>
                            <a:srgbClr val="FF0000"/>
                          </a:solidFill>
                        </a:rPr>
                        <a:t> causing less people to want to hold that currency</a:t>
                      </a:r>
                      <a:r>
                        <a:rPr lang="en-US" sz="1600" dirty="0" smtClean="0">
                          <a:solidFill>
                            <a:srgbClr val="FF0000"/>
                          </a:solidFill>
                        </a:rPr>
                        <a:t>→↓</a:t>
                      </a:r>
                      <a:r>
                        <a:rPr lang="en-US" sz="1600" dirty="0" err="1" smtClean="0">
                          <a:solidFill>
                            <a:srgbClr val="FF0000"/>
                          </a:solidFill>
                        </a:rPr>
                        <a:t>D</a:t>
                      </a:r>
                      <a:r>
                        <a:rPr lang="en-US" sz="1600" baseline="-25000" dirty="0" err="1" smtClean="0">
                          <a:solidFill>
                            <a:srgbClr val="FF0000"/>
                          </a:solidFill>
                        </a:rPr>
                        <a:t>currency</a:t>
                      </a:r>
                      <a:endParaRPr lang="en-US" sz="1600" baseline="-250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Note: This also increases the </a:t>
                      </a:r>
                      <a:r>
                        <a:rPr lang="en-US" sz="1200" baseline="0" dirty="0" err="1" smtClean="0">
                          <a:solidFill>
                            <a:schemeClr val="tx1"/>
                          </a:solidFill>
                        </a:rPr>
                        <a:t>S</a:t>
                      </a:r>
                      <a:r>
                        <a:rPr lang="en-US" sz="1200" baseline="-25000" dirty="0" err="1" smtClean="0">
                          <a:solidFill>
                            <a:schemeClr val="tx1"/>
                          </a:solidFill>
                        </a:rPr>
                        <a:t>currency</a:t>
                      </a:r>
                      <a:r>
                        <a:rPr lang="en-US" sz="1200" baseline="0" dirty="0" smtClean="0">
                          <a:solidFill>
                            <a:schemeClr val="tx1"/>
                          </a:solidFill>
                        </a:rPr>
                        <a:t> because locals will want to move out of that currency.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→The value of the money increases over time</a:t>
                      </a:r>
                      <a:r>
                        <a:rPr lang="en-US" sz="1600" baseline="0" dirty="0" smtClean="0">
                          <a:solidFill>
                            <a:srgbClr val="00B050"/>
                          </a:solidFill>
                        </a:rPr>
                        <a:t> (deflation) causing more people to want to hold that currency</a:t>
                      </a:r>
                      <a:r>
                        <a:rPr lang="en-US" sz="1600" dirty="0" smtClean="0">
                          <a:solidFill>
                            <a:srgbClr val="00B050"/>
                          </a:solidFill>
                        </a:rPr>
                        <a:t>→↑</a:t>
                      </a:r>
                      <a:r>
                        <a:rPr lang="en-US" sz="1600" dirty="0" err="1" smtClean="0">
                          <a:solidFill>
                            <a:srgbClr val="00B050"/>
                          </a:solidFill>
                        </a:rPr>
                        <a:t>D</a:t>
                      </a:r>
                      <a:r>
                        <a:rPr lang="en-US" sz="1600" baseline="-25000" dirty="0" err="1" smtClean="0">
                          <a:solidFill>
                            <a:srgbClr val="00B050"/>
                          </a:solidFill>
                        </a:rPr>
                        <a:t>currency</a:t>
                      </a:r>
                      <a:endParaRPr lang="en-US" sz="1600" dirty="0" smtClean="0">
                        <a:solidFill>
                          <a:srgbClr val="00B050"/>
                        </a:solidFill>
                      </a:endParaRPr>
                    </a:p>
                    <a:p>
                      <a:r>
                        <a:rPr lang="en-US" sz="1200" dirty="0" smtClean="0"/>
                        <a:t>Note: This also decreases </a:t>
                      </a:r>
                      <a:r>
                        <a:rPr lang="en-US" sz="1200" dirty="0" err="1" smtClean="0"/>
                        <a:t>S</a:t>
                      </a:r>
                      <a:r>
                        <a:rPr lang="en-US" sz="1200" baseline="-25000" dirty="0" err="1" smtClean="0"/>
                        <a:t>currency</a:t>
                      </a:r>
                      <a:r>
                        <a:rPr lang="en-US" sz="1200" baseline="0" dirty="0" smtClean="0"/>
                        <a:t> because less locals want to give up that currency.</a:t>
                      </a:r>
                      <a:endParaRPr lang="en-US" sz="1200" dirty="0"/>
                    </a:p>
                  </a:txBody>
                  <a:tcPr/>
                </a:tc>
                <a:extLst>
                  <a:ext uri="{0D108BD9-81ED-4DB2-BD59-A6C34878D82A}">
                    <a16:rowId xmlns:a16="http://schemas.microsoft.com/office/drawing/2014/main" val="22532865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Trade Policies (</a:t>
                      </a:r>
                      <a:r>
                        <a:rPr lang="en-US" sz="1600" dirty="0" err="1" smtClean="0"/>
                        <a:t>eg</a:t>
                      </a:r>
                      <a:r>
                        <a:rPr lang="en-US" sz="1600" dirty="0" smtClean="0"/>
                        <a:t>. Taxes on goods you export overseas)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→Your goods are more expensive for foreigners because of the tax→↓</a:t>
                      </a:r>
                      <a:r>
                        <a:rPr lang="en-US" sz="1600" dirty="0" err="1" smtClean="0">
                          <a:solidFill>
                            <a:srgbClr val="FF0000"/>
                          </a:solidFill>
                        </a:rPr>
                        <a:t>D</a:t>
                      </a:r>
                      <a:r>
                        <a:rPr lang="en-US" sz="1600" baseline="-25000" dirty="0" err="1" smtClean="0">
                          <a:solidFill>
                            <a:srgbClr val="FF0000"/>
                          </a:solidFill>
                        </a:rPr>
                        <a:t>currency</a:t>
                      </a:r>
                      <a:endParaRPr lang="en-US" sz="1600" dirty="0" smtClean="0">
                        <a:solidFill>
                          <a:srgbClr val="FF0000"/>
                        </a:solidFill>
                      </a:endParaRPr>
                    </a:p>
                    <a:p>
                      <a:endParaRPr lang="en-US" sz="16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→Your goods are less expensive for foreigners because of the lower tax→↑</a:t>
                      </a:r>
                      <a:r>
                        <a:rPr lang="en-US" sz="1600" dirty="0" err="1" smtClean="0">
                          <a:solidFill>
                            <a:srgbClr val="00B050"/>
                          </a:solidFill>
                        </a:rPr>
                        <a:t>D</a:t>
                      </a:r>
                      <a:r>
                        <a:rPr lang="en-US" sz="1600" baseline="-25000" dirty="0" err="1" smtClean="0">
                          <a:solidFill>
                            <a:srgbClr val="00B050"/>
                          </a:solidFill>
                        </a:rPr>
                        <a:t>currency</a:t>
                      </a:r>
                      <a:endParaRPr lang="en-US" sz="1600" dirty="0" smtClean="0">
                        <a:solidFill>
                          <a:srgbClr val="00B050"/>
                        </a:solidFill>
                      </a:endParaRPr>
                    </a:p>
                    <a:p>
                      <a:endParaRPr lang="en-US" sz="1600" dirty="0"/>
                    </a:p>
                  </a:txBody>
                  <a:tcPr/>
                </a:tc>
                <a:extLst>
                  <a:ext uri="{0D108BD9-81ED-4DB2-BD59-A6C34878D82A}">
                    <a16:rowId xmlns:a16="http://schemas.microsoft.com/office/drawing/2014/main" val="128534066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Expectations of Future Exchange Rate</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→investors want to buy that currency now and sell in the future after it goes up→↑</a:t>
                      </a:r>
                      <a:r>
                        <a:rPr lang="en-US" sz="1600" dirty="0" err="1" smtClean="0">
                          <a:solidFill>
                            <a:srgbClr val="00B050"/>
                          </a:solidFill>
                        </a:rPr>
                        <a:t>D</a:t>
                      </a:r>
                      <a:r>
                        <a:rPr lang="en-US" sz="1600" baseline="-25000" dirty="0" err="1" smtClean="0">
                          <a:solidFill>
                            <a:srgbClr val="00B050"/>
                          </a:solidFill>
                        </a:rPr>
                        <a:t>currency</a:t>
                      </a:r>
                      <a:endParaRPr lang="en-US" sz="1600" dirty="0" smtClean="0">
                        <a:solidFill>
                          <a:srgbClr val="00B050"/>
                        </a:solidFill>
                      </a:endParaRP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→investors do</a:t>
                      </a:r>
                      <a:r>
                        <a:rPr lang="en-US" sz="1600" baseline="0" dirty="0" smtClean="0">
                          <a:solidFill>
                            <a:srgbClr val="FF0000"/>
                          </a:solidFill>
                        </a:rPr>
                        <a:t> not </a:t>
                      </a:r>
                      <a:r>
                        <a:rPr lang="en-US" sz="1600" dirty="0" smtClean="0">
                          <a:solidFill>
                            <a:srgbClr val="FF0000"/>
                          </a:solidFill>
                        </a:rPr>
                        <a:t>want to buy that currency now because they think it will go down in the future→↓</a:t>
                      </a:r>
                      <a:r>
                        <a:rPr lang="en-US" sz="1600" dirty="0" err="1" smtClean="0">
                          <a:solidFill>
                            <a:srgbClr val="FF0000"/>
                          </a:solidFill>
                        </a:rPr>
                        <a:t>D</a:t>
                      </a:r>
                      <a:r>
                        <a:rPr lang="en-US" sz="1600" baseline="-25000" dirty="0" err="1" smtClean="0">
                          <a:solidFill>
                            <a:srgbClr val="FF0000"/>
                          </a:solidFill>
                        </a:rPr>
                        <a:t>currency</a:t>
                      </a:r>
                      <a:endParaRPr lang="en-US" sz="1600" dirty="0" smtClean="0">
                        <a:solidFill>
                          <a:srgbClr val="FF0000"/>
                        </a:solidFill>
                      </a:endParaRPr>
                    </a:p>
                    <a:p>
                      <a:endParaRPr lang="en-US" sz="1600" dirty="0"/>
                    </a:p>
                  </a:txBody>
                  <a:tcPr/>
                </a:tc>
                <a:extLst>
                  <a:ext uri="{0D108BD9-81ED-4DB2-BD59-A6C34878D82A}">
                    <a16:rowId xmlns:a16="http://schemas.microsoft.com/office/drawing/2014/main" val="1354182408"/>
                  </a:ext>
                </a:extLst>
              </a:tr>
            </a:tbl>
          </a:graphicData>
        </a:graphic>
      </p:graphicFrame>
      <p:pic>
        <p:nvPicPr>
          <p:cNvPr id="3" name="Picture 2"/>
          <p:cNvPicPr>
            <a:picLocks noChangeAspect="1"/>
          </p:cNvPicPr>
          <p:nvPr/>
        </p:nvPicPr>
        <p:blipFill>
          <a:blip r:embed="rId2"/>
          <a:stretch>
            <a:fillRect/>
          </a:stretch>
        </p:blipFill>
        <p:spPr>
          <a:xfrm>
            <a:off x="2664542" y="1275385"/>
            <a:ext cx="3997663" cy="590632"/>
          </a:xfrm>
          <a:prstGeom prst="rect">
            <a:avLst/>
          </a:prstGeom>
        </p:spPr>
      </p:pic>
      <p:pic>
        <p:nvPicPr>
          <p:cNvPr id="6" name="Picture 5"/>
          <p:cNvPicPr>
            <a:picLocks noChangeAspect="1"/>
          </p:cNvPicPr>
          <p:nvPr/>
        </p:nvPicPr>
        <p:blipFill>
          <a:blip r:embed="rId2"/>
          <a:stretch>
            <a:fillRect/>
          </a:stretch>
        </p:blipFill>
        <p:spPr>
          <a:xfrm>
            <a:off x="6749859" y="1201643"/>
            <a:ext cx="3997663" cy="590632"/>
          </a:xfrm>
          <a:prstGeom prst="rect">
            <a:avLst/>
          </a:prstGeom>
        </p:spPr>
      </p:pic>
      <p:pic>
        <p:nvPicPr>
          <p:cNvPr id="7" name="Picture 6"/>
          <p:cNvPicPr>
            <a:picLocks noChangeAspect="1"/>
          </p:cNvPicPr>
          <p:nvPr/>
        </p:nvPicPr>
        <p:blipFill>
          <a:blip r:embed="rId2"/>
          <a:stretch>
            <a:fillRect/>
          </a:stretch>
        </p:blipFill>
        <p:spPr>
          <a:xfrm>
            <a:off x="2664542" y="1929231"/>
            <a:ext cx="4110735" cy="590632"/>
          </a:xfrm>
          <a:prstGeom prst="rect">
            <a:avLst/>
          </a:prstGeom>
        </p:spPr>
      </p:pic>
      <p:pic>
        <p:nvPicPr>
          <p:cNvPr id="8" name="Picture 7"/>
          <p:cNvPicPr>
            <a:picLocks noChangeAspect="1"/>
          </p:cNvPicPr>
          <p:nvPr/>
        </p:nvPicPr>
        <p:blipFill>
          <a:blip r:embed="rId2"/>
          <a:stretch>
            <a:fillRect/>
          </a:stretch>
        </p:blipFill>
        <p:spPr>
          <a:xfrm>
            <a:off x="6862931" y="1855489"/>
            <a:ext cx="3997663" cy="590632"/>
          </a:xfrm>
          <a:prstGeom prst="rect">
            <a:avLst/>
          </a:prstGeom>
        </p:spPr>
      </p:pic>
      <p:pic>
        <p:nvPicPr>
          <p:cNvPr id="9" name="Picture 8"/>
          <p:cNvPicPr>
            <a:picLocks noChangeAspect="1"/>
          </p:cNvPicPr>
          <p:nvPr/>
        </p:nvPicPr>
        <p:blipFill>
          <a:blip r:embed="rId2"/>
          <a:stretch>
            <a:fillRect/>
          </a:stretch>
        </p:blipFill>
        <p:spPr>
          <a:xfrm>
            <a:off x="2664543" y="2740395"/>
            <a:ext cx="4164814" cy="590632"/>
          </a:xfrm>
          <a:prstGeom prst="rect">
            <a:avLst/>
          </a:prstGeom>
        </p:spPr>
      </p:pic>
      <p:pic>
        <p:nvPicPr>
          <p:cNvPr id="10" name="Picture 9"/>
          <p:cNvPicPr>
            <a:picLocks noChangeAspect="1"/>
          </p:cNvPicPr>
          <p:nvPr/>
        </p:nvPicPr>
        <p:blipFill>
          <a:blip r:embed="rId2"/>
          <a:stretch>
            <a:fillRect/>
          </a:stretch>
        </p:blipFill>
        <p:spPr>
          <a:xfrm>
            <a:off x="6917010" y="2666653"/>
            <a:ext cx="3997663" cy="590632"/>
          </a:xfrm>
          <a:prstGeom prst="rect">
            <a:avLst/>
          </a:prstGeom>
        </p:spPr>
      </p:pic>
      <p:pic>
        <p:nvPicPr>
          <p:cNvPr id="11" name="Picture 10"/>
          <p:cNvPicPr>
            <a:picLocks noChangeAspect="1"/>
          </p:cNvPicPr>
          <p:nvPr/>
        </p:nvPicPr>
        <p:blipFill>
          <a:blip r:embed="rId2"/>
          <a:stretch>
            <a:fillRect/>
          </a:stretch>
        </p:blipFill>
        <p:spPr>
          <a:xfrm>
            <a:off x="2664542" y="3590889"/>
            <a:ext cx="4140235" cy="1010608"/>
          </a:xfrm>
          <a:prstGeom prst="rect">
            <a:avLst/>
          </a:prstGeom>
        </p:spPr>
      </p:pic>
      <p:pic>
        <p:nvPicPr>
          <p:cNvPr id="12" name="Picture 11"/>
          <p:cNvPicPr>
            <a:picLocks noChangeAspect="1"/>
          </p:cNvPicPr>
          <p:nvPr/>
        </p:nvPicPr>
        <p:blipFill>
          <a:blip r:embed="rId2"/>
          <a:stretch>
            <a:fillRect/>
          </a:stretch>
        </p:blipFill>
        <p:spPr>
          <a:xfrm>
            <a:off x="6892431" y="3517147"/>
            <a:ext cx="3997663" cy="1010608"/>
          </a:xfrm>
          <a:prstGeom prst="rect">
            <a:avLst/>
          </a:prstGeom>
        </p:spPr>
      </p:pic>
      <p:pic>
        <p:nvPicPr>
          <p:cNvPr id="13" name="Picture 12"/>
          <p:cNvPicPr>
            <a:picLocks noChangeAspect="1"/>
          </p:cNvPicPr>
          <p:nvPr/>
        </p:nvPicPr>
        <p:blipFill>
          <a:blip r:embed="rId2"/>
          <a:stretch>
            <a:fillRect/>
          </a:stretch>
        </p:blipFill>
        <p:spPr>
          <a:xfrm>
            <a:off x="2664543" y="4736349"/>
            <a:ext cx="4086160" cy="1010608"/>
          </a:xfrm>
          <a:prstGeom prst="rect">
            <a:avLst/>
          </a:prstGeom>
        </p:spPr>
      </p:pic>
      <p:pic>
        <p:nvPicPr>
          <p:cNvPr id="14" name="Picture 13"/>
          <p:cNvPicPr>
            <a:picLocks noChangeAspect="1"/>
          </p:cNvPicPr>
          <p:nvPr/>
        </p:nvPicPr>
        <p:blipFill>
          <a:blip r:embed="rId2"/>
          <a:stretch>
            <a:fillRect/>
          </a:stretch>
        </p:blipFill>
        <p:spPr>
          <a:xfrm>
            <a:off x="6838356" y="4662607"/>
            <a:ext cx="3997663" cy="1010608"/>
          </a:xfrm>
          <a:prstGeom prst="rect">
            <a:avLst/>
          </a:prstGeom>
        </p:spPr>
      </p:pic>
      <p:pic>
        <p:nvPicPr>
          <p:cNvPr id="15" name="Picture 14"/>
          <p:cNvPicPr>
            <a:picLocks noChangeAspect="1"/>
          </p:cNvPicPr>
          <p:nvPr/>
        </p:nvPicPr>
        <p:blipFill>
          <a:blip r:embed="rId2"/>
          <a:stretch>
            <a:fillRect/>
          </a:stretch>
        </p:blipFill>
        <p:spPr>
          <a:xfrm>
            <a:off x="2748125" y="5812983"/>
            <a:ext cx="3997663" cy="1010608"/>
          </a:xfrm>
          <a:prstGeom prst="rect">
            <a:avLst/>
          </a:prstGeom>
        </p:spPr>
      </p:pic>
      <p:pic>
        <p:nvPicPr>
          <p:cNvPr id="16" name="Picture 15"/>
          <p:cNvPicPr>
            <a:picLocks noChangeAspect="1"/>
          </p:cNvPicPr>
          <p:nvPr/>
        </p:nvPicPr>
        <p:blipFill>
          <a:blip r:embed="rId2"/>
          <a:stretch>
            <a:fillRect/>
          </a:stretch>
        </p:blipFill>
        <p:spPr>
          <a:xfrm>
            <a:off x="6833442" y="5739241"/>
            <a:ext cx="3997663" cy="1010608"/>
          </a:xfrm>
          <a:prstGeom prst="rect">
            <a:avLst/>
          </a:prstGeom>
        </p:spPr>
      </p:pic>
    </p:spTree>
    <p:extLst>
      <p:ext uri="{BB962C8B-B14F-4D97-AF65-F5344CB8AC3E}">
        <p14:creationId xmlns:p14="http://schemas.microsoft.com/office/powerpoint/2010/main" val="5789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154081"/>
            <a:ext cx="10515600" cy="566860"/>
          </a:xfrm>
        </p:spPr>
        <p:txBody>
          <a:bodyPr>
            <a:normAutofit fontScale="90000"/>
          </a:bodyPr>
          <a:lstStyle/>
          <a:p>
            <a:r>
              <a:rPr lang="en-US" b="1" dirty="0"/>
              <a:t>Determinants of </a:t>
            </a:r>
            <a:r>
              <a:rPr lang="en-US" b="1" dirty="0" smtClean="0"/>
              <a:t>Demand</a:t>
            </a:r>
            <a:endParaRPr lang="en-US" dirty="0"/>
          </a:p>
        </p:txBody>
      </p:sp>
      <p:graphicFrame>
        <p:nvGraphicFramePr>
          <p:cNvPr id="5" name="Content Placeholder 4"/>
          <p:cNvGraphicFramePr>
            <a:graphicFrameLocks noGrp="1"/>
          </p:cNvGraphicFramePr>
          <p:nvPr>
            <p:ph idx="1"/>
            <p:extLst/>
          </p:nvPr>
        </p:nvGraphicFramePr>
        <p:xfrm>
          <a:off x="451338" y="874589"/>
          <a:ext cx="10515600" cy="5918200"/>
        </p:xfrm>
        <a:graphic>
          <a:graphicData uri="http://schemas.openxmlformats.org/drawingml/2006/table">
            <a:tbl>
              <a:tblPr firstRow="1" bandRow="1">
                <a:tableStyleId>{5C22544A-7EE6-4342-B048-85BDC9FD1C3A}</a:tableStyleId>
              </a:tblPr>
              <a:tblGrid>
                <a:gridCol w="2159977">
                  <a:extLst>
                    <a:ext uri="{9D8B030D-6E8A-4147-A177-3AD203B41FA5}">
                      <a16:colId xmlns:a16="http://schemas.microsoft.com/office/drawing/2014/main" val="3088695187"/>
                    </a:ext>
                  </a:extLst>
                </a:gridCol>
                <a:gridCol w="4088423">
                  <a:extLst>
                    <a:ext uri="{9D8B030D-6E8A-4147-A177-3AD203B41FA5}">
                      <a16:colId xmlns:a16="http://schemas.microsoft.com/office/drawing/2014/main" val="3639401508"/>
                    </a:ext>
                  </a:extLst>
                </a:gridCol>
                <a:gridCol w="4267200">
                  <a:extLst>
                    <a:ext uri="{9D8B030D-6E8A-4147-A177-3AD203B41FA5}">
                      <a16:colId xmlns:a16="http://schemas.microsoft.com/office/drawing/2014/main" val="451887921"/>
                    </a:ext>
                  </a:extLst>
                </a:gridCol>
              </a:tblGrid>
              <a:tr h="370840">
                <a:tc>
                  <a:txBody>
                    <a:bodyPr/>
                    <a:lstStyle/>
                    <a:p>
                      <a:endParaRPr lang="en-US" sz="1600" dirty="0"/>
                    </a:p>
                  </a:txBody>
                  <a:tcPr/>
                </a:tc>
                <a:tc>
                  <a:txBody>
                    <a:bodyPr/>
                    <a:lstStyle/>
                    <a:p>
                      <a:r>
                        <a:rPr lang="en-US" sz="1600" dirty="0" smtClean="0"/>
                        <a:t>Increase</a:t>
                      </a:r>
                      <a:endParaRPr lang="en-US" sz="1600" dirty="0"/>
                    </a:p>
                  </a:txBody>
                  <a:tcPr/>
                </a:tc>
                <a:tc>
                  <a:txBody>
                    <a:bodyPr/>
                    <a:lstStyle/>
                    <a:p>
                      <a:r>
                        <a:rPr lang="en-US" sz="1600" dirty="0" smtClean="0"/>
                        <a:t>Decrease</a:t>
                      </a:r>
                      <a:endParaRPr lang="en-US" sz="1600" dirty="0"/>
                    </a:p>
                  </a:txBody>
                  <a:tcPr/>
                </a:tc>
                <a:extLst>
                  <a:ext uri="{0D108BD9-81ED-4DB2-BD59-A6C34878D82A}">
                    <a16:rowId xmlns:a16="http://schemas.microsoft.com/office/drawing/2014/main" val="323364587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Tastes and Preferences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→Buying</a:t>
                      </a:r>
                      <a:r>
                        <a:rPr lang="en-US" sz="1600" baseline="0" dirty="0" smtClean="0">
                          <a:solidFill>
                            <a:srgbClr val="00B050"/>
                          </a:solidFill>
                        </a:rPr>
                        <a:t> more G&amp;S from that country</a:t>
                      </a:r>
                      <a:r>
                        <a:rPr lang="en-US" sz="1600" dirty="0" smtClean="0">
                          <a:solidFill>
                            <a:srgbClr val="00B050"/>
                          </a:solidFill>
                        </a:rPr>
                        <a:t>→↑</a:t>
                      </a:r>
                      <a:r>
                        <a:rPr lang="en-US" sz="1600" dirty="0" err="1" smtClean="0">
                          <a:solidFill>
                            <a:srgbClr val="00B050"/>
                          </a:solidFill>
                        </a:rPr>
                        <a:t>D</a:t>
                      </a:r>
                      <a:r>
                        <a:rPr lang="en-US" sz="1600" baseline="-25000" dirty="0" err="1" smtClean="0">
                          <a:solidFill>
                            <a:srgbClr val="00B050"/>
                          </a:solidFill>
                        </a:rPr>
                        <a:t>currency</a:t>
                      </a:r>
                      <a:endParaRPr lang="en-US" sz="16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→Buying</a:t>
                      </a:r>
                      <a:r>
                        <a:rPr lang="en-US" sz="1600" baseline="0" dirty="0" smtClean="0">
                          <a:solidFill>
                            <a:srgbClr val="FF0000"/>
                          </a:solidFill>
                        </a:rPr>
                        <a:t> less G&amp;S from that country</a:t>
                      </a:r>
                      <a:r>
                        <a:rPr lang="en-US" sz="1600" dirty="0" smtClean="0">
                          <a:solidFill>
                            <a:srgbClr val="FF0000"/>
                          </a:solidFill>
                        </a:rPr>
                        <a:t>→↓</a:t>
                      </a:r>
                      <a:r>
                        <a:rPr lang="en-US" sz="1600" dirty="0" err="1" smtClean="0">
                          <a:solidFill>
                            <a:srgbClr val="FF0000"/>
                          </a:solidFill>
                        </a:rPr>
                        <a:t>D</a:t>
                      </a:r>
                      <a:r>
                        <a:rPr lang="en-US" sz="1600" baseline="-25000" dirty="0" err="1" smtClean="0">
                          <a:solidFill>
                            <a:srgbClr val="FF0000"/>
                          </a:solidFill>
                        </a:rPr>
                        <a:t>currency</a:t>
                      </a:r>
                      <a:endParaRPr lang="en-US" sz="1600" dirty="0" smtClean="0">
                        <a:solidFill>
                          <a:srgbClr val="FF0000"/>
                        </a:solidFill>
                      </a:endParaRPr>
                    </a:p>
                    <a:p>
                      <a:endParaRPr lang="en-US" sz="1600" dirty="0">
                        <a:solidFill>
                          <a:srgbClr val="FF0000"/>
                        </a:solidFill>
                      </a:endParaRPr>
                    </a:p>
                  </a:txBody>
                  <a:tcPr/>
                </a:tc>
                <a:extLst>
                  <a:ext uri="{0D108BD9-81ED-4DB2-BD59-A6C34878D82A}">
                    <a16:rowId xmlns:a16="http://schemas.microsoft.com/office/drawing/2014/main" val="290572654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Income Level of other countries</a:t>
                      </a:r>
                    </a:p>
                    <a:p>
                      <a:endParaRPr lang="en-US" sz="1600" dirty="0"/>
                    </a:p>
                  </a:txBody>
                  <a:tcPr/>
                </a:tc>
                <a:tc>
                  <a:txBody>
                    <a:bodyPr/>
                    <a:lstStyle/>
                    <a:p>
                      <a:r>
                        <a:rPr lang="en-US" sz="1600" dirty="0" smtClean="0">
                          <a:solidFill>
                            <a:srgbClr val="00B050"/>
                          </a:solidFill>
                        </a:rPr>
                        <a:t>→Buying</a:t>
                      </a:r>
                      <a:r>
                        <a:rPr lang="en-US" sz="1600" baseline="0" dirty="0" smtClean="0">
                          <a:solidFill>
                            <a:srgbClr val="00B050"/>
                          </a:solidFill>
                        </a:rPr>
                        <a:t> more G&amp;S from that country as imports</a:t>
                      </a:r>
                      <a:r>
                        <a:rPr lang="en-US" sz="1600" dirty="0" smtClean="0">
                          <a:solidFill>
                            <a:srgbClr val="00B050"/>
                          </a:solidFill>
                        </a:rPr>
                        <a:t>→↑</a:t>
                      </a:r>
                      <a:r>
                        <a:rPr lang="en-US" sz="1600" dirty="0" err="1" smtClean="0">
                          <a:solidFill>
                            <a:srgbClr val="00B050"/>
                          </a:solidFill>
                        </a:rPr>
                        <a:t>D</a:t>
                      </a:r>
                      <a:r>
                        <a:rPr lang="en-US" sz="1600" baseline="-25000" dirty="0" err="1" smtClean="0">
                          <a:solidFill>
                            <a:srgbClr val="00B050"/>
                          </a:solidFill>
                        </a:rPr>
                        <a:t>currency</a:t>
                      </a:r>
                      <a:endParaRPr lang="en-US" sz="16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→Buying</a:t>
                      </a:r>
                      <a:r>
                        <a:rPr lang="en-US" sz="1600" baseline="0" dirty="0" smtClean="0">
                          <a:solidFill>
                            <a:srgbClr val="FF0000"/>
                          </a:solidFill>
                        </a:rPr>
                        <a:t> less G&amp;S from that country as imports</a:t>
                      </a:r>
                      <a:r>
                        <a:rPr lang="en-US" sz="1600" dirty="0" smtClean="0">
                          <a:solidFill>
                            <a:srgbClr val="FF0000"/>
                          </a:solidFill>
                        </a:rPr>
                        <a:t>→↓</a:t>
                      </a:r>
                      <a:r>
                        <a:rPr lang="en-US" sz="1600" dirty="0" err="1" smtClean="0">
                          <a:solidFill>
                            <a:srgbClr val="FF0000"/>
                          </a:solidFill>
                        </a:rPr>
                        <a:t>D</a:t>
                      </a:r>
                      <a:r>
                        <a:rPr lang="en-US" sz="1600" baseline="-25000" dirty="0" err="1" smtClean="0">
                          <a:solidFill>
                            <a:srgbClr val="FF0000"/>
                          </a:solidFill>
                        </a:rPr>
                        <a:t>currency</a:t>
                      </a:r>
                      <a:endParaRPr lang="en-US" sz="1600" dirty="0" smtClean="0">
                        <a:solidFill>
                          <a:srgbClr val="FF0000"/>
                        </a:solidFill>
                      </a:endParaRPr>
                    </a:p>
                    <a:p>
                      <a:endParaRPr lang="en-US" sz="1600" dirty="0">
                        <a:solidFill>
                          <a:srgbClr val="FF0000"/>
                        </a:solidFill>
                      </a:endParaRPr>
                    </a:p>
                  </a:txBody>
                  <a:tcPr/>
                </a:tc>
                <a:extLst>
                  <a:ext uri="{0D108BD9-81ED-4DB2-BD59-A6C34878D82A}">
                    <a16:rowId xmlns:a16="http://schemas.microsoft.com/office/drawing/2014/main" val="371497841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Interest Rates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→investors move</a:t>
                      </a:r>
                      <a:r>
                        <a:rPr lang="en-US" sz="1600" baseline="0" dirty="0" smtClean="0">
                          <a:solidFill>
                            <a:srgbClr val="00B050"/>
                          </a:solidFill>
                        </a:rPr>
                        <a:t> more money into that country to earn interest</a:t>
                      </a:r>
                      <a:r>
                        <a:rPr lang="en-US" sz="1600" dirty="0" smtClean="0">
                          <a:solidFill>
                            <a:srgbClr val="00B050"/>
                          </a:solidFill>
                        </a:rPr>
                        <a:t>→↑</a:t>
                      </a:r>
                      <a:r>
                        <a:rPr lang="en-US" sz="1600" dirty="0" err="1" smtClean="0">
                          <a:solidFill>
                            <a:srgbClr val="00B050"/>
                          </a:solidFill>
                        </a:rPr>
                        <a:t>D</a:t>
                      </a:r>
                      <a:r>
                        <a:rPr lang="en-US" sz="1600" baseline="-25000" dirty="0" err="1" smtClean="0">
                          <a:solidFill>
                            <a:srgbClr val="00B050"/>
                          </a:solidFill>
                        </a:rPr>
                        <a:t>currency</a:t>
                      </a:r>
                      <a:endParaRPr lang="en-US" sz="1600" dirty="0" smtClean="0">
                        <a:solidFill>
                          <a:srgbClr val="00B050"/>
                        </a:solidFill>
                      </a:endParaRP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→investors move</a:t>
                      </a:r>
                      <a:r>
                        <a:rPr lang="en-US" sz="1600" baseline="0" dirty="0" smtClean="0">
                          <a:solidFill>
                            <a:srgbClr val="FF0000"/>
                          </a:solidFill>
                        </a:rPr>
                        <a:t> less money into that country to earn interest</a:t>
                      </a:r>
                      <a:r>
                        <a:rPr lang="en-US" sz="1600" dirty="0" smtClean="0">
                          <a:solidFill>
                            <a:srgbClr val="FF0000"/>
                          </a:solidFill>
                        </a:rPr>
                        <a:t>→↓</a:t>
                      </a:r>
                      <a:r>
                        <a:rPr lang="en-US" sz="1600" dirty="0" err="1" smtClean="0">
                          <a:solidFill>
                            <a:srgbClr val="FF0000"/>
                          </a:solidFill>
                        </a:rPr>
                        <a:t>D</a:t>
                      </a:r>
                      <a:r>
                        <a:rPr lang="en-US" sz="1600" baseline="-25000" dirty="0" err="1" smtClean="0">
                          <a:solidFill>
                            <a:srgbClr val="FF0000"/>
                          </a:solidFill>
                        </a:rPr>
                        <a:t>currency</a:t>
                      </a:r>
                      <a:endParaRPr lang="en-US" sz="1600" dirty="0" smtClean="0">
                        <a:solidFill>
                          <a:srgbClr val="FF0000"/>
                        </a:solidFill>
                      </a:endParaRPr>
                    </a:p>
                    <a:p>
                      <a:endParaRPr lang="en-US" sz="1600" dirty="0">
                        <a:solidFill>
                          <a:srgbClr val="FF0000"/>
                        </a:solidFill>
                      </a:endParaRPr>
                    </a:p>
                  </a:txBody>
                  <a:tcPr/>
                </a:tc>
                <a:extLst>
                  <a:ext uri="{0D108BD9-81ED-4DB2-BD59-A6C34878D82A}">
                    <a16:rowId xmlns:a16="http://schemas.microsoft.com/office/drawing/2014/main" val="185047569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Price Level (Inflation)</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→The value of the money decreases over time (inflation)</a:t>
                      </a:r>
                      <a:r>
                        <a:rPr lang="en-US" sz="1600" baseline="0" dirty="0" smtClean="0">
                          <a:solidFill>
                            <a:srgbClr val="FF0000"/>
                          </a:solidFill>
                        </a:rPr>
                        <a:t> causing less people to want to hold that currency</a:t>
                      </a:r>
                      <a:r>
                        <a:rPr lang="en-US" sz="1600" dirty="0" smtClean="0">
                          <a:solidFill>
                            <a:srgbClr val="FF0000"/>
                          </a:solidFill>
                        </a:rPr>
                        <a:t>→↓</a:t>
                      </a:r>
                      <a:r>
                        <a:rPr lang="en-US" sz="1600" dirty="0" err="1" smtClean="0">
                          <a:solidFill>
                            <a:srgbClr val="FF0000"/>
                          </a:solidFill>
                        </a:rPr>
                        <a:t>D</a:t>
                      </a:r>
                      <a:r>
                        <a:rPr lang="en-US" sz="1600" baseline="-25000" dirty="0" err="1" smtClean="0">
                          <a:solidFill>
                            <a:srgbClr val="FF0000"/>
                          </a:solidFill>
                        </a:rPr>
                        <a:t>currency</a:t>
                      </a:r>
                      <a:endParaRPr lang="en-US" sz="1600" baseline="-250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Note: This also increases the </a:t>
                      </a:r>
                      <a:r>
                        <a:rPr lang="en-US" sz="1200" baseline="0" dirty="0" err="1" smtClean="0">
                          <a:solidFill>
                            <a:schemeClr val="tx1"/>
                          </a:solidFill>
                        </a:rPr>
                        <a:t>S</a:t>
                      </a:r>
                      <a:r>
                        <a:rPr lang="en-US" sz="1200" baseline="-25000" dirty="0" err="1" smtClean="0">
                          <a:solidFill>
                            <a:schemeClr val="tx1"/>
                          </a:solidFill>
                        </a:rPr>
                        <a:t>currency</a:t>
                      </a:r>
                      <a:r>
                        <a:rPr lang="en-US" sz="1200" baseline="0" dirty="0" smtClean="0">
                          <a:solidFill>
                            <a:schemeClr val="tx1"/>
                          </a:solidFill>
                        </a:rPr>
                        <a:t> because locals will want to move out of that currency.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→The value of the money increases over time</a:t>
                      </a:r>
                      <a:r>
                        <a:rPr lang="en-US" sz="1600" baseline="0" dirty="0" smtClean="0">
                          <a:solidFill>
                            <a:srgbClr val="00B050"/>
                          </a:solidFill>
                        </a:rPr>
                        <a:t> (deflation) causing more people to want to hold that currency</a:t>
                      </a:r>
                      <a:r>
                        <a:rPr lang="en-US" sz="1600" dirty="0" smtClean="0">
                          <a:solidFill>
                            <a:srgbClr val="00B050"/>
                          </a:solidFill>
                        </a:rPr>
                        <a:t>→↑</a:t>
                      </a:r>
                      <a:r>
                        <a:rPr lang="en-US" sz="1600" dirty="0" err="1" smtClean="0">
                          <a:solidFill>
                            <a:srgbClr val="00B050"/>
                          </a:solidFill>
                        </a:rPr>
                        <a:t>D</a:t>
                      </a:r>
                      <a:r>
                        <a:rPr lang="en-US" sz="1600" baseline="-25000" dirty="0" err="1" smtClean="0">
                          <a:solidFill>
                            <a:srgbClr val="00B050"/>
                          </a:solidFill>
                        </a:rPr>
                        <a:t>currency</a:t>
                      </a:r>
                      <a:endParaRPr lang="en-US" sz="1600" dirty="0" smtClean="0">
                        <a:solidFill>
                          <a:srgbClr val="00B050"/>
                        </a:solidFill>
                      </a:endParaRPr>
                    </a:p>
                    <a:p>
                      <a:r>
                        <a:rPr lang="en-US" sz="1200" dirty="0" smtClean="0"/>
                        <a:t>Note: This also decreases </a:t>
                      </a:r>
                      <a:r>
                        <a:rPr lang="en-US" sz="1200" dirty="0" err="1" smtClean="0"/>
                        <a:t>S</a:t>
                      </a:r>
                      <a:r>
                        <a:rPr lang="en-US" sz="1200" baseline="-25000" dirty="0" err="1" smtClean="0"/>
                        <a:t>currency</a:t>
                      </a:r>
                      <a:r>
                        <a:rPr lang="en-US" sz="1200" baseline="0" dirty="0" smtClean="0"/>
                        <a:t> because less locals want to give up that currency.</a:t>
                      </a:r>
                      <a:endParaRPr lang="en-US" sz="1200" dirty="0"/>
                    </a:p>
                  </a:txBody>
                  <a:tcPr/>
                </a:tc>
                <a:extLst>
                  <a:ext uri="{0D108BD9-81ED-4DB2-BD59-A6C34878D82A}">
                    <a16:rowId xmlns:a16="http://schemas.microsoft.com/office/drawing/2014/main" val="22532865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Trade Policies (</a:t>
                      </a:r>
                      <a:r>
                        <a:rPr lang="en-US" sz="1600" dirty="0" err="1" smtClean="0"/>
                        <a:t>eg</a:t>
                      </a:r>
                      <a:r>
                        <a:rPr lang="en-US" sz="1600" dirty="0" smtClean="0"/>
                        <a:t>. Taxes on goods you export overseas)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→Your goods are more expensive for foreigners because of the tax→↓</a:t>
                      </a:r>
                      <a:r>
                        <a:rPr lang="en-US" sz="1600" dirty="0" err="1" smtClean="0">
                          <a:solidFill>
                            <a:srgbClr val="FF0000"/>
                          </a:solidFill>
                        </a:rPr>
                        <a:t>D</a:t>
                      </a:r>
                      <a:r>
                        <a:rPr lang="en-US" sz="1600" baseline="-25000" dirty="0" err="1" smtClean="0">
                          <a:solidFill>
                            <a:srgbClr val="FF0000"/>
                          </a:solidFill>
                        </a:rPr>
                        <a:t>currency</a:t>
                      </a:r>
                      <a:endParaRPr lang="en-US" sz="1600" dirty="0" smtClean="0">
                        <a:solidFill>
                          <a:srgbClr val="FF0000"/>
                        </a:solidFill>
                      </a:endParaRPr>
                    </a:p>
                    <a:p>
                      <a:endParaRPr lang="en-US" sz="16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→Your goods are less expensive for foreigners because of the lower tax→↑</a:t>
                      </a:r>
                      <a:r>
                        <a:rPr lang="en-US" sz="1600" dirty="0" err="1" smtClean="0">
                          <a:solidFill>
                            <a:srgbClr val="00B050"/>
                          </a:solidFill>
                        </a:rPr>
                        <a:t>D</a:t>
                      </a:r>
                      <a:r>
                        <a:rPr lang="en-US" sz="1600" baseline="-25000" dirty="0" err="1" smtClean="0">
                          <a:solidFill>
                            <a:srgbClr val="00B050"/>
                          </a:solidFill>
                        </a:rPr>
                        <a:t>currency</a:t>
                      </a:r>
                      <a:endParaRPr lang="en-US" sz="1600" dirty="0" smtClean="0">
                        <a:solidFill>
                          <a:srgbClr val="00B050"/>
                        </a:solidFill>
                      </a:endParaRPr>
                    </a:p>
                    <a:p>
                      <a:endParaRPr lang="en-US" sz="1600" dirty="0"/>
                    </a:p>
                  </a:txBody>
                  <a:tcPr/>
                </a:tc>
                <a:extLst>
                  <a:ext uri="{0D108BD9-81ED-4DB2-BD59-A6C34878D82A}">
                    <a16:rowId xmlns:a16="http://schemas.microsoft.com/office/drawing/2014/main" val="128534066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Expectations of Future Exchange Rate</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→investors want to buy that currency now and sell in the future after it goes up→↑</a:t>
                      </a:r>
                      <a:r>
                        <a:rPr lang="en-US" sz="1600" dirty="0" err="1" smtClean="0">
                          <a:solidFill>
                            <a:srgbClr val="00B050"/>
                          </a:solidFill>
                        </a:rPr>
                        <a:t>D</a:t>
                      </a:r>
                      <a:r>
                        <a:rPr lang="en-US" sz="1600" baseline="-25000" dirty="0" err="1" smtClean="0">
                          <a:solidFill>
                            <a:srgbClr val="00B050"/>
                          </a:solidFill>
                        </a:rPr>
                        <a:t>currency</a:t>
                      </a:r>
                      <a:endParaRPr lang="en-US" sz="1600" dirty="0" smtClean="0">
                        <a:solidFill>
                          <a:srgbClr val="00B050"/>
                        </a:solidFill>
                      </a:endParaRP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→investors do</a:t>
                      </a:r>
                      <a:r>
                        <a:rPr lang="en-US" sz="1600" baseline="0" dirty="0" smtClean="0">
                          <a:solidFill>
                            <a:srgbClr val="FF0000"/>
                          </a:solidFill>
                        </a:rPr>
                        <a:t> not </a:t>
                      </a:r>
                      <a:r>
                        <a:rPr lang="en-US" sz="1600" dirty="0" smtClean="0">
                          <a:solidFill>
                            <a:srgbClr val="FF0000"/>
                          </a:solidFill>
                        </a:rPr>
                        <a:t>want to buy that currency now because they think it will go down in the future→↓</a:t>
                      </a:r>
                      <a:r>
                        <a:rPr lang="en-US" sz="1600" dirty="0" err="1" smtClean="0">
                          <a:solidFill>
                            <a:srgbClr val="FF0000"/>
                          </a:solidFill>
                        </a:rPr>
                        <a:t>D</a:t>
                      </a:r>
                      <a:r>
                        <a:rPr lang="en-US" sz="1600" baseline="-25000" dirty="0" err="1" smtClean="0">
                          <a:solidFill>
                            <a:srgbClr val="FF0000"/>
                          </a:solidFill>
                        </a:rPr>
                        <a:t>currency</a:t>
                      </a:r>
                      <a:endParaRPr lang="en-US" sz="1600" dirty="0" smtClean="0">
                        <a:solidFill>
                          <a:srgbClr val="FF0000"/>
                        </a:solidFill>
                      </a:endParaRPr>
                    </a:p>
                    <a:p>
                      <a:endParaRPr lang="en-US" sz="1600" dirty="0"/>
                    </a:p>
                  </a:txBody>
                  <a:tcPr/>
                </a:tc>
                <a:extLst>
                  <a:ext uri="{0D108BD9-81ED-4DB2-BD59-A6C34878D82A}">
                    <a16:rowId xmlns:a16="http://schemas.microsoft.com/office/drawing/2014/main" val="1354182408"/>
                  </a:ext>
                </a:extLst>
              </a:tr>
            </a:tbl>
          </a:graphicData>
        </a:graphic>
      </p:graphicFrame>
    </p:spTree>
    <p:extLst>
      <p:ext uri="{BB962C8B-B14F-4D97-AF65-F5344CB8AC3E}">
        <p14:creationId xmlns:p14="http://schemas.microsoft.com/office/powerpoint/2010/main" val="2134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88" y="240632"/>
            <a:ext cx="5852160" cy="838882"/>
          </a:xfrm>
        </p:spPr>
        <p:txBody>
          <a:bodyPr>
            <a:normAutofit fontScale="90000"/>
          </a:bodyPr>
          <a:lstStyle/>
          <a:p>
            <a:r>
              <a:rPr lang="en-US" dirty="0" smtClean="0"/>
              <a:t>Movement Along the Currency Demand Curve</a:t>
            </a:r>
            <a:endParaRPr lang="en-US" dirty="0"/>
          </a:p>
        </p:txBody>
      </p:sp>
      <p:pic>
        <p:nvPicPr>
          <p:cNvPr id="4" name="Picture 3"/>
          <p:cNvPicPr>
            <a:picLocks noChangeAspect="1"/>
          </p:cNvPicPr>
          <p:nvPr/>
        </p:nvPicPr>
        <p:blipFill>
          <a:blip r:embed="rId2"/>
          <a:stretch>
            <a:fillRect/>
          </a:stretch>
        </p:blipFill>
        <p:spPr>
          <a:xfrm>
            <a:off x="277327" y="1079513"/>
            <a:ext cx="5391902" cy="3715268"/>
          </a:xfrm>
          <a:prstGeom prst="rect">
            <a:avLst/>
          </a:prstGeom>
        </p:spPr>
      </p:pic>
      <p:pic>
        <p:nvPicPr>
          <p:cNvPr id="5" name="Picture 4"/>
          <p:cNvPicPr>
            <a:picLocks noChangeAspect="1"/>
          </p:cNvPicPr>
          <p:nvPr/>
        </p:nvPicPr>
        <p:blipFill>
          <a:blip r:embed="rId3"/>
          <a:stretch>
            <a:fillRect/>
          </a:stretch>
        </p:blipFill>
        <p:spPr>
          <a:xfrm>
            <a:off x="5842483" y="1180237"/>
            <a:ext cx="5845168" cy="3513819"/>
          </a:xfrm>
          <a:prstGeom prst="rect">
            <a:avLst/>
          </a:prstGeom>
        </p:spPr>
      </p:pic>
      <p:sp>
        <p:nvSpPr>
          <p:cNvPr id="6" name="Content Placeholder 10"/>
          <p:cNvSpPr txBox="1">
            <a:spLocks noGrp="1"/>
          </p:cNvSpPr>
          <p:nvPr>
            <p:ph idx="1"/>
          </p:nvPr>
        </p:nvSpPr>
        <p:spPr>
          <a:xfrm>
            <a:off x="6652320" y="4825057"/>
            <a:ext cx="4849869" cy="1640449"/>
          </a:xfrm>
          <a:prstGeom prst="rect">
            <a:avLst/>
          </a:prstGeom>
          <a:solidFill>
            <a:schemeClr val="bg2">
              <a:lumMod val="90000"/>
            </a:schemeClr>
          </a:solidFill>
        </p:spPr>
        <p:txBody>
          <a:bodyPr wrap="square" numCol="2" rtlCol="0">
            <a:spAutoFit/>
          </a:bodyPr>
          <a:lstStyle/>
          <a:p>
            <a:pPr marL="0" indent="0">
              <a:buNone/>
            </a:pPr>
            <a:r>
              <a:rPr lang="en-US" sz="1800" b="1" dirty="0" smtClean="0"/>
              <a:t>Determinants of Demand</a:t>
            </a:r>
          </a:p>
          <a:p>
            <a:r>
              <a:rPr lang="en-US" sz="1600" dirty="0" smtClean="0"/>
              <a:t>Tastes and Preferences</a:t>
            </a:r>
          </a:p>
          <a:p>
            <a:pPr marL="285750" indent="-285750">
              <a:buFont typeface="Arial" panose="020B0604020202020204" pitchFamily="34" charset="0"/>
              <a:buChar char="•"/>
            </a:pPr>
            <a:r>
              <a:rPr lang="en-US" sz="1600" dirty="0" smtClean="0"/>
              <a:t>Income Level</a:t>
            </a:r>
          </a:p>
          <a:p>
            <a:pPr marL="285750" indent="-285750">
              <a:buFont typeface="Arial" panose="020B0604020202020204" pitchFamily="34" charset="0"/>
              <a:buChar char="•"/>
            </a:pPr>
            <a:r>
              <a:rPr lang="en-US" sz="1600" dirty="0" smtClean="0"/>
              <a:t>Interest Rates</a:t>
            </a:r>
          </a:p>
          <a:p>
            <a:pPr marL="285750" indent="-285750">
              <a:buFont typeface="Arial" panose="020B0604020202020204" pitchFamily="34" charset="0"/>
              <a:buChar char="•"/>
            </a:pPr>
            <a:r>
              <a:rPr lang="en-US" sz="1600" dirty="0" smtClean="0"/>
              <a:t>Price Level (Inflation)</a:t>
            </a:r>
          </a:p>
          <a:p>
            <a:pPr marL="285750" indent="-285750">
              <a:buFont typeface="Arial" panose="020B0604020202020204" pitchFamily="34" charset="0"/>
              <a:buChar char="•"/>
            </a:pPr>
            <a:r>
              <a:rPr lang="en-US" sz="1600" dirty="0"/>
              <a:t>Trade </a:t>
            </a:r>
            <a:r>
              <a:rPr lang="en-US" sz="1600" dirty="0" smtClean="0"/>
              <a:t>Policies (</a:t>
            </a:r>
            <a:r>
              <a:rPr lang="en-US" sz="1600" dirty="0" err="1" smtClean="0"/>
              <a:t>eg</a:t>
            </a:r>
            <a:r>
              <a:rPr lang="en-US" sz="1600" dirty="0" smtClean="0"/>
              <a:t>. Taxes on imports)</a:t>
            </a:r>
          </a:p>
          <a:p>
            <a:pPr marL="285750" indent="-285750">
              <a:buFont typeface="Arial" panose="020B0604020202020204" pitchFamily="34" charset="0"/>
              <a:buChar char="•"/>
            </a:pPr>
            <a:r>
              <a:rPr lang="en-US" sz="1600" dirty="0" smtClean="0"/>
              <a:t>Expectations of Future Exchange Rate</a:t>
            </a:r>
            <a:endParaRPr lang="en-US" sz="1600" dirty="0"/>
          </a:p>
        </p:txBody>
      </p:sp>
      <p:sp>
        <p:nvSpPr>
          <p:cNvPr id="7" name="Content Placeholder 10"/>
          <p:cNvSpPr txBox="1">
            <a:spLocks/>
          </p:cNvSpPr>
          <p:nvPr/>
        </p:nvSpPr>
        <p:spPr>
          <a:xfrm>
            <a:off x="1130039" y="4825057"/>
            <a:ext cx="3817346" cy="774571"/>
          </a:xfrm>
          <a:prstGeom prst="rect">
            <a:avLst/>
          </a:prstGeom>
          <a:solidFill>
            <a:schemeClr val="bg2">
              <a:lumMod val="9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t>Causes</a:t>
            </a:r>
          </a:p>
          <a:p>
            <a:pPr marL="0" indent="0">
              <a:buFont typeface="Arial" panose="020B0604020202020204" pitchFamily="34" charset="0"/>
              <a:buNone/>
            </a:pPr>
            <a:r>
              <a:rPr lang="en-US" sz="2000" dirty="0" smtClean="0"/>
              <a:t>Change of price/exchange rate</a:t>
            </a:r>
            <a:endParaRPr lang="en-US" sz="1800" dirty="0"/>
          </a:p>
        </p:txBody>
      </p:sp>
      <p:sp>
        <p:nvSpPr>
          <p:cNvPr id="8" name="Title 1"/>
          <p:cNvSpPr txBox="1">
            <a:spLocks/>
          </p:cNvSpPr>
          <p:nvPr/>
        </p:nvSpPr>
        <p:spPr>
          <a:xfrm>
            <a:off x="7181710" y="240631"/>
            <a:ext cx="4086058" cy="838882"/>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Shifts of Currency Demand</a:t>
            </a:r>
            <a:endParaRPr lang="en-US" dirty="0"/>
          </a:p>
        </p:txBody>
      </p:sp>
    </p:spTree>
    <p:extLst>
      <p:ext uri="{BB962C8B-B14F-4D97-AF65-F5344CB8AC3E}">
        <p14:creationId xmlns:p14="http://schemas.microsoft.com/office/powerpoint/2010/main" val="1736721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What is the result of an increase in the exchange rate in terms of Currency Demand?</a:t>
            </a:r>
          </a:p>
          <a:p>
            <a:r>
              <a:rPr lang="en-US" dirty="0" smtClean="0">
                <a:solidFill>
                  <a:srgbClr val="0070C0"/>
                </a:solidFill>
              </a:rPr>
              <a:t>The quantity demanded of the currency will decrease. This is a movement ALONG the demand curve.</a:t>
            </a:r>
            <a:endParaRPr lang="en-US" dirty="0">
              <a:solidFill>
                <a:srgbClr val="0070C0"/>
              </a:solidFill>
            </a:endParaRPr>
          </a:p>
          <a:p>
            <a:r>
              <a:rPr lang="en-US" dirty="0" smtClean="0"/>
              <a:t>What is the result of an increase in interest rates in Australia?</a:t>
            </a:r>
          </a:p>
          <a:p>
            <a:r>
              <a:rPr lang="en-US" dirty="0" smtClean="0">
                <a:solidFill>
                  <a:srgbClr val="0070C0"/>
                </a:solidFill>
              </a:rPr>
              <a:t>An increase in the demand for Australian dollars.</a:t>
            </a:r>
          </a:p>
          <a:p>
            <a:r>
              <a:rPr lang="en-US" dirty="0" smtClean="0"/>
              <a:t>What is the result of an increase in taxes on European exports to the US on the Euro?</a:t>
            </a:r>
          </a:p>
          <a:p>
            <a:r>
              <a:rPr lang="en-US" dirty="0" smtClean="0">
                <a:solidFill>
                  <a:srgbClr val="0070C0"/>
                </a:solidFill>
              </a:rPr>
              <a:t>The demand for Euros will decrease because Americans will buy less European exports.</a:t>
            </a:r>
            <a:endParaRPr lang="en-US" dirty="0">
              <a:solidFill>
                <a:srgbClr val="0070C0"/>
              </a:solidFill>
            </a:endParaRPr>
          </a:p>
        </p:txBody>
      </p:sp>
    </p:spTree>
    <p:extLst>
      <p:ext uri="{BB962C8B-B14F-4D97-AF65-F5344CB8AC3E}">
        <p14:creationId xmlns:p14="http://schemas.microsoft.com/office/powerpoint/2010/main" val="393747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201495"/>
            <a:ext cx="4003308" cy="530025"/>
          </a:xfrm>
        </p:spPr>
        <p:txBody>
          <a:bodyPr>
            <a:normAutofit fontScale="90000"/>
          </a:bodyPr>
          <a:lstStyle/>
          <a:p>
            <a:r>
              <a:rPr lang="en-US" dirty="0" smtClean="0"/>
              <a:t>Currency Supply</a:t>
            </a:r>
            <a:endParaRPr lang="en-US" dirty="0"/>
          </a:p>
        </p:txBody>
      </p:sp>
      <p:sp>
        <p:nvSpPr>
          <p:cNvPr id="3" name="Content Placeholder 2"/>
          <p:cNvSpPr>
            <a:spLocks noGrp="1"/>
          </p:cNvSpPr>
          <p:nvPr>
            <p:ph idx="1"/>
          </p:nvPr>
        </p:nvSpPr>
        <p:spPr>
          <a:xfrm>
            <a:off x="289560" y="929312"/>
            <a:ext cx="10515600" cy="1053752"/>
          </a:xfrm>
        </p:spPr>
        <p:txBody>
          <a:bodyPr>
            <a:normAutofit fontScale="92500" lnSpcReduction="10000"/>
          </a:bodyPr>
          <a:lstStyle/>
          <a:p>
            <a:r>
              <a:rPr lang="en-US" dirty="0" smtClean="0"/>
              <a:t>The </a:t>
            </a:r>
            <a:r>
              <a:rPr lang="en-US" dirty="0" smtClean="0">
                <a:solidFill>
                  <a:srgbClr val="00B0F0"/>
                </a:solidFill>
              </a:rPr>
              <a:t>supply</a:t>
            </a:r>
            <a:r>
              <a:rPr lang="en-US" dirty="0" smtClean="0"/>
              <a:t> of a currency in a foreign exchange market arises from the desire for individuals to </a:t>
            </a:r>
            <a:r>
              <a:rPr lang="en-US" dirty="0" smtClean="0">
                <a:solidFill>
                  <a:srgbClr val="00B0F0"/>
                </a:solidFill>
              </a:rPr>
              <a:t>transact in other countries </a:t>
            </a:r>
            <a:r>
              <a:rPr lang="en-US" dirty="0" smtClean="0"/>
              <a:t>so they must </a:t>
            </a:r>
            <a:r>
              <a:rPr lang="en-US" dirty="0" smtClean="0">
                <a:solidFill>
                  <a:srgbClr val="00B0F0"/>
                </a:solidFill>
              </a:rPr>
              <a:t>‘give up’ their money in exchange for foreign money</a:t>
            </a:r>
            <a:r>
              <a:rPr lang="en-US" dirty="0" smtClean="0"/>
              <a:t>. </a:t>
            </a:r>
            <a:endParaRPr lang="en-US" dirty="0"/>
          </a:p>
        </p:txBody>
      </p:sp>
      <p:pic>
        <p:nvPicPr>
          <p:cNvPr id="6" name="Picture 5"/>
          <p:cNvPicPr>
            <a:picLocks noChangeAspect="1"/>
          </p:cNvPicPr>
          <p:nvPr/>
        </p:nvPicPr>
        <p:blipFill>
          <a:blip r:embed="rId2"/>
          <a:stretch>
            <a:fillRect/>
          </a:stretch>
        </p:blipFill>
        <p:spPr>
          <a:xfrm>
            <a:off x="4292868" y="2887579"/>
            <a:ext cx="1705213" cy="823954"/>
          </a:xfrm>
          <a:prstGeom prst="rect">
            <a:avLst/>
          </a:prstGeom>
        </p:spPr>
      </p:pic>
      <p:pic>
        <p:nvPicPr>
          <p:cNvPr id="7" name="Picture 6"/>
          <p:cNvPicPr>
            <a:picLocks noChangeAspect="1"/>
          </p:cNvPicPr>
          <p:nvPr/>
        </p:nvPicPr>
        <p:blipFill>
          <a:blip r:embed="rId2"/>
          <a:stretch>
            <a:fillRect/>
          </a:stretch>
        </p:blipFill>
        <p:spPr>
          <a:xfrm>
            <a:off x="6148940" y="4060257"/>
            <a:ext cx="1705213" cy="823954"/>
          </a:xfrm>
          <a:prstGeom prst="rect">
            <a:avLst/>
          </a:prstGeom>
        </p:spPr>
      </p:pic>
      <p:pic>
        <p:nvPicPr>
          <p:cNvPr id="8" name="Picture 7"/>
          <p:cNvPicPr>
            <a:picLocks noChangeAspect="1"/>
          </p:cNvPicPr>
          <p:nvPr/>
        </p:nvPicPr>
        <p:blipFill>
          <a:blip r:embed="rId3"/>
          <a:stretch>
            <a:fillRect/>
          </a:stretch>
        </p:blipFill>
        <p:spPr>
          <a:xfrm>
            <a:off x="289560" y="2573945"/>
            <a:ext cx="8152573" cy="3453886"/>
          </a:xfrm>
          <a:prstGeom prst="rect">
            <a:avLst/>
          </a:prstGeom>
        </p:spPr>
      </p:pic>
      <p:sp>
        <p:nvSpPr>
          <p:cNvPr id="4" name="Rectangle 3"/>
          <p:cNvSpPr/>
          <p:nvPr/>
        </p:nvSpPr>
        <p:spPr>
          <a:xfrm>
            <a:off x="8146181" y="1983064"/>
            <a:ext cx="4045819" cy="3416320"/>
          </a:xfrm>
          <a:prstGeom prst="rect">
            <a:avLst/>
          </a:prstGeom>
        </p:spPr>
        <p:txBody>
          <a:bodyPr wrap="square">
            <a:spAutoFit/>
          </a:bodyPr>
          <a:lstStyle/>
          <a:p>
            <a:pPr marL="285750" indent="-285750">
              <a:buFont typeface="Arial" panose="020B0604020202020204" pitchFamily="34" charset="0"/>
              <a:buChar char="•"/>
            </a:pPr>
            <a:r>
              <a:rPr lang="en-US" dirty="0"/>
              <a:t>Like all </a:t>
            </a:r>
            <a:r>
              <a:rPr lang="en-US" dirty="0" smtClean="0">
                <a:solidFill>
                  <a:srgbClr val="00B0F0"/>
                </a:solidFill>
              </a:rPr>
              <a:t>supply</a:t>
            </a:r>
            <a:r>
              <a:rPr lang="en-US" dirty="0" smtClean="0"/>
              <a:t> </a:t>
            </a:r>
            <a:r>
              <a:rPr lang="en-US" dirty="0"/>
              <a:t>curves, there is an </a:t>
            </a:r>
            <a:r>
              <a:rPr lang="en-US" dirty="0" smtClean="0">
                <a:solidFill>
                  <a:srgbClr val="00B0F0"/>
                </a:solidFill>
              </a:rPr>
              <a:t>positive </a:t>
            </a:r>
            <a:r>
              <a:rPr lang="en-US" dirty="0">
                <a:solidFill>
                  <a:srgbClr val="00B0F0"/>
                </a:solidFill>
              </a:rPr>
              <a:t>relationship between the exchange rate (price) and the quantity demanded</a:t>
            </a:r>
            <a:r>
              <a:rPr lang="en-US" dirty="0"/>
              <a:t> of a currency. </a:t>
            </a:r>
          </a:p>
          <a:p>
            <a:pPr marL="742950" lvl="1" indent="-285750">
              <a:buFont typeface="Arial" panose="020B0604020202020204" pitchFamily="34" charset="0"/>
              <a:buChar char="•"/>
            </a:pPr>
            <a:r>
              <a:rPr lang="en-US" dirty="0"/>
              <a:t>This is because at a </a:t>
            </a:r>
            <a:r>
              <a:rPr lang="en-US" dirty="0" smtClean="0"/>
              <a:t>higher </a:t>
            </a:r>
            <a:r>
              <a:rPr lang="en-US" dirty="0"/>
              <a:t>price, </a:t>
            </a:r>
            <a:r>
              <a:rPr lang="en-US" dirty="0" smtClean="0"/>
              <a:t>suppliers of currency will receive more which gives them a stronger incentive to supply more. </a:t>
            </a:r>
          </a:p>
          <a:p>
            <a:pPr marL="285750" indent="-285750">
              <a:buFont typeface="Arial" panose="020B0604020202020204" pitchFamily="34" charset="0"/>
              <a:buChar char="•"/>
            </a:pPr>
            <a:r>
              <a:rPr lang="en-US" dirty="0" smtClean="0"/>
              <a:t>Therefore </a:t>
            </a:r>
            <a:r>
              <a:rPr lang="en-US" dirty="0" smtClean="0">
                <a:solidFill>
                  <a:srgbClr val="00B050"/>
                </a:solidFill>
              </a:rPr>
              <a:t>change of price </a:t>
            </a:r>
            <a:r>
              <a:rPr lang="en-US" dirty="0" smtClean="0"/>
              <a:t>(exchange rate) will cause a </a:t>
            </a:r>
            <a:r>
              <a:rPr lang="en-US" dirty="0" smtClean="0">
                <a:solidFill>
                  <a:srgbClr val="00B050"/>
                </a:solidFill>
              </a:rPr>
              <a:t>movement along the same supply curve</a:t>
            </a:r>
            <a:r>
              <a:rPr lang="en-US" dirty="0" smtClean="0"/>
              <a:t>.</a:t>
            </a:r>
            <a:endParaRPr lang="en-US" dirty="0"/>
          </a:p>
        </p:txBody>
      </p:sp>
      <p:sp>
        <p:nvSpPr>
          <p:cNvPr id="9" name="TextBox 8"/>
          <p:cNvSpPr txBox="1"/>
          <p:nvPr/>
        </p:nvSpPr>
        <p:spPr>
          <a:xfrm>
            <a:off x="8442133" y="5380672"/>
            <a:ext cx="3532471" cy="1323439"/>
          </a:xfrm>
          <a:prstGeom prst="rect">
            <a:avLst/>
          </a:prstGeom>
          <a:solidFill>
            <a:srgbClr val="FFFF00"/>
          </a:solidFill>
        </p:spPr>
        <p:txBody>
          <a:bodyPr wrap="square" rtlCol="0">
            <a:spAutoFit/>
          </a:bodyPr>
          <a:lstStyle/>
          <a:p>
            <a:r>
              <a:rPr lang="en-US" sz="1600" dirty="0" smtClean="0">
                <a:solidFill>
                  <a:srgbClr val="FF0000"/>
                </a:solidFill>
              </a:rPr>
              <a:t>Summary</a:t>
            </a:r>
          </a:p>
          <a:p>
            <a:r>
              <a:rPr lang="en-US" sz="1600" dirty="0" smtClean="0">
                <a:solidFill>
                  <a:srgbClr val="FF0000"/>
                </a:solidFill>
              </a:rPr>
              <a:t>Currency supply is for people who want to buy things in another country.</a:t>
            </a:r>
          </a:p>
          <a:p>
            <a:r>
              <a:rPr lang="en-US" sz="1600" dirty="0" smtClean="0">
                <a:solidFill>
                  <a:srgbClr val="FF0000"/>
                </a:solidFill>
              </a:rPr>
              <a:t>Upward sloping.</a:t>
            </a:r>
          </a:p>
          <a:p>
            <a:r>
              <a:rPr lang="en-US" sz="1600" dirty="0" smtClean="0">
                <a:solidFill>
                  <a:srgbClr val="FF0000"/>
                </a:solidFill>
              </a:rPr>
              <a:t>∆</a:t>
            </a:r>
            <a:r>
              <a:rPr lang="en-US" sz="1600" dirty="0" err="1" smtClean="0">
                <a:solidFill>
                  <a:srgbClr val="FF0000"/>
                </a:solidFill>
              </a:rPr>
              <a:t>Price→movement</a:t>
            </a:r>
            <a:r>
              <a:rPr lang="en-US" sz="1600" dirty="0" smtClean="0">
                <a:solidFill>
                  <a:srgbClr val="FF0000"/>
                </a:solidFill>
              </a:rPr>
              <a:t> along curve</a:t>
            </a:r>
            <a:endParaRPr lang="en-US" sz="1600" dirty="0">
              <a:solidFill>
                <a:srgbClr val="FF0000"/>
              </a:solidFill>
            </a:endParaRPr>
          </a:p>
        </p:txBody>
      </p:sp>
      <p:sp>
        <p:nvSpPr>
          <p:cNvPr id="10" name="Oval 9"/>
          <p:cNvSpPr/>
          <p:nvPr/>
        </p:nvSpPr>
        <p:spPr>
          <a:xfrm>
            <a:off x="5062888" y="4369868"/>
            <a:ext cx="115503" cy="12512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9222120">
            <a:off x="5070260" y="3766385"/>
            <a:ext cx="1057176" cy="22296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8443151">
            <a:off x="3982680" y="4610358"/>
            <a:ext cx="1057176" cy="22296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358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813" y="365126"/>
            <a:ext cx="10515600" cy="529610"/>
          </a:xfrm>
        </p:spPr>
        <p:txBody>
          <a:bodyPr>
            <a:normAutofit fontScale="90000"/>
          </a:bodyPr>
          <a:lstStyle/>
          <a:p>
            <a:r>
              <a:rPr lang="en-US" b="1" dirty="0"/>
              <a:t>Determinants of Currency </a:t>
            </a:r>
            <a:r>
              <a:rPr lang="en-US" b="1" dirty="0" smtClean="0"/>
              <a:t>Supply</a:t>
            </a:r>
            <a:endParaRPr lang="en-US" dirty="0"/>
          </a:p>
        </p:txBody>
      </p:sp>
      <p:sp>
        <p:nvSpPr>
          <p:cNvPr id="3" name="Content Placeholder 2"/>
          <p:cNvSpPr>
            <a:spLocks noGrp="1"/>
          </p:cNvSpPr>
          <p:nvPr>
            <p:ph idx="1"/>
          </p:nvPr>
        </p:nvSpPr>
        <p:spPr>
          <a:xfrm>
            <a:off x="385813" y="1106905"/>
            <a:ext cx="5495223" cy="4610501"/>
          </a:xfrm>
        </p:spPr>
        <p:txBody>
          <a:bodyPr>
            <a:normAutofit fontScale="77500" lnSpcReduction="20000"/>
          </a:bodyPr>
          <a:lstStyle/>
          <a:p>
            <a:r>
              <a:rPr lang="en-US" dirty="0" smtClean="0"/>
              <a:t>Instead of creating a separate list of </a:t>
            </a:r>
            <a:r>
              <a:rPr lang="en-US" dirty="0" smtClean="0">
                <a:solidFill>
                  <a:srgbClr val="FF0000"/>
                </a:solidFill>
              </a:rPr>
              <a:t>determinants for supply </a:t>
            </a:r>
            <a:r>
              <a:rPr lang="en-US" dirty="0" smtClean="0"/>
              <a:t>we can think of them as the </a:t>
            </a:r>
            <a:r>
              <a:rPr lang="en-US" dirty="0" smtClean="0">
                <a:solidFill>
                  <a:srgbClr val="FF0000"/>
                </a:solidFill>
              </a:rPr>
              <a:t>reverse of the determinants of supply</a:t>
            </a:r>
          </a:p>
          <a:p>
            <a:r>
              <a:rPr lang="en-US" dirty="0" smtClean="0"/>
              <a:t>This is because the: </a:t>
            </a:r>
            <a:r>
              <a:rPr lang="en-US" sz="3600" dirty="0" smtClean="0">
                <a:solidFill>
                  <a:srgbClr val="00B0F0"/>
                </a:solidFill>
              </a:rPr>
              <a:t>Demand for currency A = Supply for currency B</a:t>
            </a:r>
            <a:r>
              <a:rPr lang="en-US" dirty="0" smtClean="0">
                <a:solidFill>
                  <a:srgbClr val="00B0F0"/>
                </a:solidFill>
              </a:rPr>
              <a:t>. </a:t>
            </a:r>
            <a:endParaRPr lang="en-US" dirty="0">
              <a:solidFill>
                <a:srgbClr val="00B0F0"/>
              </a:solidFill>
            </a:endParaRPr>
          </a:p>
          <a:p>
            <a:pPr lvl="1"/>
            <a:r>
              <a:rPr lang="en-US" dirty="0" smtClean="0"/>
              <a:t>Every time someone wants to buy a currency, they have to use another currency to buy it. </a:t>
            </a:r>
          </a:p>
          <a:p>
            <a:r>
              <a:rPr lang="en-US" dirty="0" smtClean="0"/>
              <a:t>Therefore the </a:t>
            </a:r>
            <a:r>
              <a:rPr lang="en-US" dirty="0" smtClean="0">
                <a:solidFill>
                  <a:srgbClr val="00B050"/>
                </a:solidFill>
              </a:rPr>
              <a:t>determinants of currency supply for currency A </a:t>
            </a:r>
            <a:r>
              <a:rPr lang="en-US" dirty="0" smtClean="0"/>
              <a:t>are the </a:t>
            </a:r>
            <a:r>
              <a:rPr lang="en-US" dirty="0" smtClean="0">
                <a:solidFill>
                  <a:srgbClr val="00B050"/>
                </a:solidFill>
              </a:rPr>
              <a:t>same as </a:t>
            </a:r>
            <a:r>
              <a:rPr lang="en-US" dirty="0" smtClean="0"/>
              <a:t>the </a:t>
            </a:r>
            <a:r>
              <a:rPr lang="en-US" dirty="0" smtClean="0">
                <a:solidFill>
                  <a:srgbClr val="00B050"/>
                </a:solidFill>
              </a:rPr>
              <a:t>determinants of currency demand for currency B</a:t>
            </a:r>
            <a:r>
              <a:rPr lang="en-US" dirty="0" smtClean="0"/>
              <a:t>, but reversed.</a:t>
            </a:r>
          </a:p>
          <a:p>
            <a:pPr lvl="1"/>
            <a:r>
              <a:rPr lang="en-US" dirty="0" err="1" smtClean="0"/>
              <a:t>Eg</a:t>
            </a:r>
            <a:r>
              <a:rPr lang="en-US" dirty="0" smtClean="0"/>
              <a:t>. The popularity of exports from country A →↑</a:t>
            </a:r>
            <a:r>
              <a:rPr lang="en-US" dirty="0" err="1" smtClean="0"/>
              <a:t>Demand</a:t>
            </a:r>
            <a:r>
              <a:rPr lang="en-US" baseline="-25000" dirty="0" err="1" smtClean="0"/>
              <a:t>currencyA</a:t>
            </a:r>
            <a:r>
              <a:rPr lang="en-US" dirty="0" smtClean="0"/>
              <a:t>, ↑</a:t>
            </a:r>
            <a:r>
              <a:rPr lang="en-US" dirty="0" err="1" smtClean="0"/>
              <a:t>Supply</a:t>
            </a:r>
            <a:r>
              <a:rPr lang="en-US" baseline="-25000" dirty="0" err="1" smtClean="0"/>
              <a:t>currencyB</a:t>
            </a:r>
            <a:endParaRPr lang="en-US" baseline="-25000" dirty="0" smtClean="0"/>
          </a:p>
          <a:p>
            <a:pPr lvl="1"/>
            <a:r>
              <a:rPr lang="en-US" dirty="0"/>
              <a:t>↓</a:t>
            </a:r>
            <a:r>
              <a:rPr lang="en-US" dirty="0" smtClean="0"/>
              <a:t>Interest </a:t>
            </a:r>
            <a:r>
              <a:rPr lang="en-US" dirty="0" err="1" smtClean="0"/>
              <a:t>Rates</a:t>
            </a:r>
            <a:r>
              <a:rPr lang="en-US" baseline="-25000" dirty="0" err="1" smtClean="0"/>
              <a:t>CountryA</a:t>
            </a:r>
            <a:r>
              <a:rPr lang="en-US" dirty="0" smtClean="0"/>
              <a:t> →↓</a:t>
            </a:r>
            <a:r>
              <a:rPr lang="en-US" dirty="0" err="1" smtClean="0"/>
              <a:t>Demand</a:t>
            </a:r>
            <a:r>
              <a:rPr lang="en-US" baseline="-25000" dirty="0" err="1" smtClean="0"/>
              <a:t>currencyA</a:t>
            </a:r>
            <a:r>
              <a:rPr lang="en-US" dirty="0"/>
              <a:t>, ↓</a:t>
            </a:r>
            <a:r>
              <a:rPr lang="en-US" dirty="0" err="1" smtClean="0"/>
              <a:t>Supply</a:t>
            </a:r>
            <a:r>
              <a:rPr lang="en-US" baseline="-25000" dirty="0" err="1" smtClean="0"/>
              <a:t>currencyB</a:t>
            </a:r>
            <a:endParaRPr lang="en-US" dirty="0" smtClean="0"/>
          </a:p>
        </p:txBody>
      </p:sp>
      <p:pic>
        <p:nvPicPr>
          <p:cNvPr id="5" name="Picture 4"/>
          <p:cNvPicPr>
            <a:picLocks noChangeAspect="1"/>
          </p:cNvPicPr>
          <p:nvPr/>
        </p:nvPicPr>
        <p:blipFill>
          <a:blip r:embed="rId2"/>
          <a:stretch>
            <a:fillRect/>
          </a:stretch>
        </p:blipFill>
        <p:spPr>
          <a:xfrm>
            <a:off x="5996540" y="2998590"/>
            <a:ext cx="5804033" cy="3581900"/>
          </a:xfrm>
          <a:prstGeom prst="rect">
            <a:avLst/>
          </a:prstGeom>
        </p:spPr>
      </p:pic>
      <p:sp>
        <p:nvSpPr>
          <p:cNvPr id="6" name="TextBox 5"/>
          <p:cNvSpPr txBox="1"/>
          <p:nvPr/>
        </p:nvSpPr>
        <p:spPr>
          <a:xfrm>
            <a:off x="7690585" y="365126"/>
            <a:ext cx="4109988" cy="2031325"/>
          </a:xfrm>
          <a:prstGeom prst="rect">
            <a:avLst/>
          </a:prstGeom>
          <a:solidFill>
            <a:schemeClr val="bg2">
              <a:lumMod val="90000"/>
            </a:schemeClr>
          </a:solidFill>
        </p:spPr>
        <p:txBody>
          <a:bodyPr wrap="square" rtlCol="0">
            <a:spAutoFit/>
          </a:bodyPr>
          <a:lstStyle/>
          <a:p>
            <a:r>
              <a:rPr lang="en-US" b="1" dirty="0" smtClean="0"/>
              <a:t>Determinants of Demand AND Supply</a:t>
            </a:r>
          </a:p>
          <a:p>
            <a:pPr marL="285750" indent="-285750">
              <a:buFont typeface="Arial" panose="020B0604020202020204" pitchFamily="34" charset="0"/>
              <a:buChar char="•"/>
            </a:pPr>
            <a:r>
              <a:rPr lang="en-US" dirty="0" smtClean="0"/>
              <a:t>Tastes and Preferences</a:t>
            </a:r>
          </a:p>
          <a:p>
            <a:pPr marL="285750" indent="-285750">
              <a:buFont typeface="Arial" panose="020B0604020202020204" pitchFamily="34" charset="0"/>
              <a:buChar char="•"/>
            </a:pPr>
            <a:r>
              <a:rPr lang="en-US" dirty="0" smtClean="0"/>
              <a:t>Income Level</a:t>
            </a:r>
          </a:p>
          <a:p>
            <a:pPr marL="285750" indent="-285750">
              <a:buFont typeface="Arial" panose="020B0604020202020204" pitchFamily="34" charset="0"/>
              <a:buChar char="•"/>
            </a:pPr>
            <a:r>
              <a:rPr lang="en-US" dirty="0" smtClean="0"/>
              <a:t>Interest Rates</a:t>
            </a:r>
          </a:p>
          <a:p>
            <a:pPr marL="285750" indent="-285750">
              <a:buFont typeface="Arial" panose="020B0604020202020204" pitchFamily="34" charset="0"/>
              <a:buChar char="•"/>
            </a:pPr>
            <a:r>
              <a:rPr lang="en-US" dirty="0" smtClean="0"/>
              <a:t>Price Level (Inflation)</a:t>
            </a:r>
          </a:p>
          <a:p>
            <a:pPr marL="285750" indent="-285750">
              <a:buFont typeface="Arial" panose="020B0604020202020204" pitchFamily="34" charset="0"/>
              <a:buChar char="•"/>
            </a:pPr>
            <a:r>
              <a:rPr lang="en-US" dirty="0"/>
              <a:t>Trade </a:t>
            </a:r>
            <a:r>
              <a:rPr lang="en-US" dirty="0" smtClean="0"/>
              <a:t>Policies (</a:t>
            </a:r>
            <a:r>
              <a:rPr lang="en-US" dirty="0" err="1" smtClean="0"/>
              <a:t>eg</a:t>
            </a:r>
            <a:r>
              <a:rPr lang="en-US" dirty="0" smtClean="0"/>
              <a:t>. Taxes on imports)</a:t>
            </a:r>
          </a:p>
          <a:p>
            <a:pPr marL="285750" indent="-285750">
              <a:buFont typeface="Arial" panose="020B0604020202020204" pitchFamily="34" charset="0"/>
              <a:buChar char="•"/>
            </a:pPr>
            <a:r>
              <a:rPr lang="en-US" dirty="0" smtClean="0"/>
              <a:t>Expectations of Future Exchange Rate</a:t>
            </a:r>
            <a:endParaRPr lang="en-US" dirty="0"/>
          </a:p>
        </p:txBody>
      </p:sp>
      <p:sp>
        <p:nvSpPr>
          <p:cNvPr id="7" name="TextBox 6"/>
          <p:cNvSpPr txBox="1"/>
          <p:nvPr/>
        </p:nvSpPr>
        <p:spPr>
          <a:xfrm>
            <a:off x="539015" y="5892170"/>
            <a:ext cx="4803006" cy="954107"/>
          </a:xfrm>
          <a:prstGeom prst="rect">
            <a:avLst/>
          </a:prstGeom>
          <a:solidFill>
            <a:srgbClr val="FFFF00"/>
          </a:solidFill>
        </p:spPr>
        <p:txBody>
          <a:bodyPr wrap="square" rtlCol="0">
            <a:spAutoFit/>
          </a:bodyPr>
          <a:lstStyle/>
          <a:p>
            <a:r>
              <a:rPr lang="en-US" sz="1400" dirty="0" smtClean="0">
                <a:solidFill>
                  <a:srgbClr val="FF0000"/>
                </a:solidFill>
              </a:rPr>
              <a:t>Summary</a:t>
            </a:r>
          </a:p>
          <a:p>
            <a:r>
              <a:rPr lang="en-US" sz="1400" dirty="0" smtClean="0">
                <a:solidFill>
                  <a:srgbClr val="FF0000"/>
                </a:solidFill>
              </a:rPr>
              <a:t>The same determinants of demand of currency apply to supply of currency.</a:t>
            </a:r>
          </a:p>
          <a:p>
            <a:r>
              <a:rPr lang="en-US" sz="1400" dirty="0" smtClean="0">
                <a:solidFill>
                  <a:srgbClr val="FF0000"/>
                </a:solidFill>
              </a:rPr>
              <a:t>Why? Demand for currency A = Supply of currency B.</a:t>
            </a:r>
            <a:endParaRPr lang="en-US" sz="1400" dirty="0">
              <a:solidFill>
                <a:srgbClr val="FF0000"/>
              </a:solidFill>
            </a:endParaRPr>
          </a:p>
        </p:txBody>
      </p:sp>
      <p:cxnSp>
        <p:nvCxnSpPr>
          <p:cNvPr id="8" name="Straight Connector 7"/>
          <p:cNvCxnSpPr/>
          <p:nvPr/>
        </p:nvCxnSpPr>
        <p:spPr>
          <a:xfrm flipH="1">
            <a:off x="8579754" y="3734602"/>
            <a:ext cx="2177130" cy="22479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349542" y="3320716"/>
            <a:ext cx="2054340" cy="199564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0421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there are only two countries, Country A and Country B, and Country A has an increase in Demand for its currency, what happens to Country B’s currency?</a:t>
            </a:r>
          </a:p>
          <a:p>
            <a:r>
              <a:rPr lang="en-US" dirty="0" smtClean="0">
                <a:solidFill>
                  <a:srgbClr val="0070C0"/>
                </a:solidFill>
              </a:rPr>
              <a:t>Increase Demand for country A’s currency </a:t>
            </a:r>
            <a:r>
              <a:rPr lang="en-US" smtClean="0">
                <a:solidFill>
                  <a:srgbClr val="0070C0"/>
                </a:solidFill>
              </a:rPr>
              <a:t>= Increase Supply </a:t>
            </a:r>
            <a:r>
              <a:rPr lang="en-US" dirty="0" smtClean="0">
                <a:solidFill>
                  <a:srgbClr val="0070C0"/>
                </a:solidFill>
              </a:rPr>
              <a:t>of country B’s currency. </a:t>
            </a:r>
          </a:p>
          <a:p>
            <a:r>
              <a:rPr lang="en-US" dirty="0" smtClean="0">
                <a:solidFill>
                  <a:srgbClr val="0070C0"/>
                </a:solidFill>
              </a:rPr>
              <a:t>To buy more of currency A, people have to give up/supply currency B. </a:t>
            </a:r>
          </a:p>
        </p:txBody>
      </p:sp>
    </p:spTree>
    <p:extLst>
      <p:ext uri="{BB962C8B-B14F-4D97-AF65-F5344CB8AC3E}">
        <p14:creationId xmlns:p14="http://schemas.microsoft.com/office/powerpoint/2010/main" val="304698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316" y="220929"/>
            <a:ext cx="10515600" cy="1325563"/>
          </a:xfrm>
        </p:spPr>
        <p:txBody>
          <a:bodyPr/>
          <a:lstStyle/>
          <a:p>
            <a:r>
              <a:rPr lang="en-US" dirty="0" smtClean="0"/>
              <a:t>Forex Market Equilibrium</a:t>
            </a:r>
            <a:endParaRPr lang="en-US" dirty="0"/>
          </a:p>
        </p:txBody>
      </p:sp>
      <p:sp>
        <p:nvSpPr>
          <p:cNvPr id="3" name="Content Placeholder 2"/>
          <p:cNvSpPr>
            <a:spLocks noGrp="1"/>
          </p:cNvSpPr>
          <p:nvPr>
            <p:ph idx="1"/>
          </p:nvPr>
        </p:nvSpPr>
        <p:spPr>
          <a:xfrm>
            <a:off x="385011" y="1357162"/>
            <a:ext cx="10631905" cy="4540668"/>
          </a:xfrm>
        </p:spPr>
        <p:txBody>
          <a:bodyPr/>
          <a:lstStyle/>
          <a:p>
            <a:r>
              <a:rPr lang="en-US" dirty="0" smtClean="0"/>
              <a:t>In the foreign exchange market, </a:t>
            </a:r>
            <a:r>
              <a:rPr lang="en-US" dirty="0" smtClean="0">
                <a:solidFill>
                  <a:srgbClr val="00B0F0"/>
                </a:solidFill>
              </a:rPr>
              <a:t>equilibrium</a:t>
            </a:r>
            <a:r>
              <a:rPr lang="en-US" dirty="0" smtClean="0"/>
              <a:t> is achieved when the exchange rate is such that the </a:t>
            </a:r>
            <a:r>
              <a:rPr lang="en-US" dirty="0" smtClean="0">
                <a:solidFill>
                  <a:srgbClr val="00B0F0"/>
                </a:solidFill>
              </a:rPr>
              <a:t>quantity </a:t>
            </a:r>
            <a:r>
              <a:rPr lang="en-US" dirty="0">
                <a:solidFill>
                  <a:srgbClr val="00B0F0"/>
                </a:solidFill>
              </a:rPr>
              <a:t>i</a:t>
            </a:r>
            <a:r>
              <a:rPr lang="en-US" dirty="0" smtClean="0">
                <a:solidFill>
                  <a:srgbClr val="00B0F0"/>
                </a:solidFill>
              </a:rPr>
              <a:t>s demanded </a:t>
            </a:r>
            <a:r>
              <a:rPr lang="en-US" dirty="0" smtClean="0"/>
              <a:t>and </a:t>
            </a:r>
            <a:r>
              <a:rPr lang="en-US" dirty="0" smtClean="0">
                <a:solidFill>
                  <a:srgbClr val="00B0F0"/>
                </a:solidFill>
              </a:rPr>
              <a:t>supplied of the currency</a:t>
            </a:r>
            <a:r>
              <a:rPr lang="en-US" dirty="0" smtClean="0"/>
              <a:t> are </a:t>
            </a:r>
            <a:r>
              <a:rPr lang="en-US" dirty="0" smtClean="0">
                <a:solidFill>
                  <a:srgbClr val="00B0F0"/>
                </a:solidFill>
              </a:rPr>
              <a:t>equal</a:t>
            </a:r>
            <a:r>
              <a:rPr lang="en-US" dirty="0" smtClean="0"/>
              <a:t>. </a:t>
            </a:r>
            <a:endParaRPr lang="en-US" dirty="0"/>
          </a:p>
        </p:txBody>
      </p:sp>
      <p:pic>
        <p:nvPicPr>
          <p:cNvPr id="7" name="Picture 6"/>
          <p:cNvPicPr>
            <a:picLocks noChangeAspect="1"/>
          </p:cNvPicPr>
          <p:nvPr/>
        </p:nvPicPr>
        <p:blipFill>
          <a:blip r:embed="rId2"/>
          <a:stretch>
            <a:fillRect/>
          </a:stretch>
        </p:blipFill>
        <p:spPr>
          <a:xfrm>
            <a:off x="385011" y="2682725"/>
            <a:ext cx="8788026" cy="3891639"/>
          </a:xfrm>
          <a:prstGeom prst="rect">
            <a:avLst/>
          </a:prstGeom>
        </p:spPr>
      </p:pic>
      <p:sp>
        <p:nvSpPr>
          <p:cNvPr id="5" name="TextBox 4"/>
          <p:cNvSpPr txBox="1"/>
          <p:nvPr/>
        </p:nvSpPr>
        <p:spPr>
          <a:xfrm>
            <a:off x="6198669" y="4148489"/>
            <a:ext cx="1915427" cy="369332"/>
          </a:xfrm>
          <a:prstGeom prst="rect">
            <a:avLst/>
          </a:prstGeom>
          <a:solidFill>
            <a:schemeClr val="accent4">
              <a:lumMod val="60000"/>
              <a:lumOff val="40000"/>
            </a:schemeClr>
          </a:solidFill>
        </p:spPr>
        <p:txBody>
          <a:bodyPr wrap="square" rtlCol="0">
            <a:spAutoFit/>
          </a:bodyPr>
          <a:lstStyle/>
          <a:p>
            <a:r>
              <a:rPr lang="en-US" dirty="0" smtClean="0"/>
              <a:t>Equilibrium point</a:t>
            </a:r>
            <a:endParaRPr lang="en-US" dirty="0"/>
          </a:p>
        </p:txBody>
      </p:sp>
      <p:sp>
        <p:nvSpPr>
          <p:cNvPr id="6" name="TextBox 5"/>
          <p:cNvSpPr txBox="1"/>
          <p:nvPr/>
        </p:nvSpPr>
        <p:spPr>
          <a:xfrm>
            <a:off x="6121666" y="6304548"/>
            <a:ext cx="2242687" cy="369332"/>
          </a:xfrm>
          <a:prstGeom prst="rect">
            <a:avLst/>
          </a:prstGeom>
          <a:solidFill>
            <a:schemeClr val="accent4">
              <a:lumMod val="60000"/>
              <a:lumOff val="40000"/>
            </a:schemeClr>
          </a:solidFill>
        </p:spPr>
        <p:txBody>
          <a:bodyPr wrap="square" rtlCol="0">
            <a:spAutoFit/>
          </a:bodyPr>
          <a:lstStyle/>
          <a:p>
            <a:r>
              <a:rPr lang="en-US" dirty="0" smtClean="0"/>
              <a:t>Equilibrium Quantity</a:t>
            </a:r>
            <a:endParaRPr lang="en-US" dirty="0"/>
          </a:p>
        </p:txBody>
      </p:sp>
      <p:sp>
        <p:nvSpPr>
          <p:cNvPr id="8" name="TextBox 7"/>
          <p:cNvSpPr txBox="1"/>
          <p:nvPr/>
        </p:nvSpPr>
        <p:spPr>
          <a:xfrm>
            <a:off x="2597216" y="4520990"/>
            <a:ext cx="1915427" cy="369332"/>
          </a:xfrm>
          <a:prstGeom prst="rect">
            <a:avLst/>
          </a:prstGeom>
          <a:solidFill>
            <a:schemeClr val="accent4">
              <a:lumMod val="60000"/>
              <a:lumOff val="40000"/>
            </a:schemeClr>
          </a:solidFill>
        </p:spPr>
        <p:txBody>
          <a:bodyPr wrap="square" rtlCol="0">
            <a:spAutoFit/>
          </a:bodyPr>
          <a:lstStyle/>
          <a:p>
            <a:r>
              <a:rPr lang="en-US" dirty="0" smtClean="0"/>
              <a:t>Equilibrium price</a:t>
            </a:r>
            <a:endParaRPr lang="en-US" dirty="0"/>
          </a:p>
        </p:txBody>
      </p:sp>
    </p:spTree>
    <p:extLst>
      <p:ext uri="{BB962C8B-B14F-4D97-AF65-F5344CB8AC3E}">
        <p14:creationId xmlns:p14="http://schemas.microsoft.com/office/powerpoint/2010/main" val="1090344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708" y="229900"/>
            <a:ext cx="8560067" cy="838033"/>
          </a:xfrm>
        </p:spPr>
        <p:txBody>
          <a:bodyPr>
            <a:normAutofit fontScale="90000"/>
          </a:bodyPr>
          <a:lstStyle/>
          <a:p>
            <a:r>
              <a:rPr lang="en-US" dirty="0" smtClean="0"/>
              <a:t>Different Currencies Around the World</a:t>
            </a:r>
            <a:endParaRPr lang="en-US" dirty="0"/>
          </a:p>
        </p:txBody>
      </p:sp>
      <p:sp>
        <p:nvSpPr>
          <p:cNvPr id="5" name="Rectangle 4"/>
          <p:cNvSpPr/>
          <p:nvPr/>
        </p:nvSpPr>
        <p:spPr>
          <a:xfrm>
            <a:off x="459606" y="1067933"/>
            <a:ext cx="4810225" cy="5632311"/>
          </a:xfrm>
          <a:prstGeom prst="rect">
            <a:avLst/>
          </a:prstGeom>
          <a:solidFill>
            <a:schemeClr val="accent4">
              <a:lumMod val="20000"/>
              <a:lumOff val="80000"/>
            </a:schemeClr>
          </a:solidFill>
        </p:spPr>
        <p:txBody>
          <a:bodyPr wrap="square">
            <a:spAutoFit/>
          </a:bodyPr>
          <a:lstStyle/>
          <a:p>
            <a:r>
              <a:rPr lang="en-US" sz="2400" b="1" dirty="0" smtClean="0"/>
              <a:t>Money in Different Countries</a:t>
            </a:r>
          </a:p>
          <a:p>
            <a:r>
              <a:rPr lang="en-US" sz="2400" dirty="0" smtClean="0"/>
              <a:t>We </a:t>
            </a:r>
            <a:r>
              <a:rPr lang="en-US" sz="2400" dirty="0"/>
              <a:t>have previously studied the definition of money and the money supply within one country. </a:t>
            </a:r>
          </a:p>
          <a:p>
            <a:r>
              <a:rPr lang="en-US" sz="2400" dirty="0"/>
              <a:t>However, </a:t>
            </a:r>
            <a:r>
              <a:rPr lang="en-US" sz="2400" dirty="0">
                <a:solidFill>
                  <a:srgbClr val="00B0F0"/>
                </a:solidFill>
              </a:rPr>
              <a:t>many countries have completely different currencies with different values</a:t>
            </a:r>
            <a:r>
              <a:rPr lang="en-US" sz="2400" dirty="0"/>
              <a:t>, even if they serve the same purposes of money (1. Medium of exchange 2. Store of Value 3. Unit of account)</a:t>
            </a:r>
          </a:p>
          <a:p>
            <a:pPr lvl="1"/>
            <a:r>
              <a:rPr lang="en-US" sz="2400" dirty="0"/>
              <a:t>Money will have different names, the coins and notes will have different colors and shapes and the denominations will be bigger and smaller.</a:t>
            </a:r>
          </a:p>
        </p:txBody>
      </p:sp>
      <p:pic>
        <p:nvPicPr>
          <p:cNvPr id="1026" name="Picture 2" descr="Different Types of Foreign Currencies - GCC Ex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208" y="1533775"/>
            <a:ext cx="6327769" cy="35435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74426" y="5466735"/>
            <a:ext cx="4768645" cy="923330"/>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There are many currencies around the world with different names and appearances.</a:t>
            </a:r>
            <a:endParaRPr lang="en-US" dirty="0">
              <a:solidFill>
                <a:srgbClr val="FF0000"/>
              </a:solidFill>
            </a:endParaRPr>
          </a:p>
        </p:txBody>
      </p:sp>
    </p:spTree>
    <p:extLst>
      <p:ext uri="{BB962C8B-B14F-4D97-AF65-F5344CB8AC3E}">
        <p14:creationId xmlns:p14="http://schemas.microsoft.com/office/powerpoint/2010/main" val="3656393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84" y="134120"/>
            <a:ext cx="3608672" cy="587776"/>
          </a:xfrm>
        </p:spPr>
        <p:txBody>
          <a:bodyPr>
            <a:normAutofit fontScale="90000"/>
          </a:bodyPr>
          <a:lstStyle/>
          <a:p>
            <a:r>
              <a:rPr lang="en-US" dirty="0" smtClean="0"/>
              <a:t>Disequilibrium</a:t>
            </a:r>
            <a:endParaRPr lang="en-US" dirty="0"/>
          </a:p>
        </p:txBody>
      </p:sp>
      <p:sp>
        <p:nvSpPr>
          <p:cNvPr id="3" name="Content Placeholder 2"/>
          <p:cNvSpPr>
            <a:spLocks noGrp="1"/>
          </p:cNvSpPr>
          <p:nvPr>
            <p:ph idx="1"/>
          </p:nvPr>
        </p:nvSpPr>
        <p:spPr>
          <a:xfrm>
            <a:off x="337686" y="834991"/>
            <a:ext cx="6544377" cy="1179012"/>
          </a:xfrm>
        </p:spPr>
        <p:txBody>
          <a:bodyPr>
            <a:normAutofit fontScale="62500" lnSpcReduction="20000"/>
          </a:bodyPr>
          <a:lstStyle/>
          <a:p>
            <a:r>
              <a:rPr lang="en-US" dirty="0" smtClean="0"/>
              <a:t>Just like in any market, a price that is too high or low can lead to </a:t>
            </a:r>
            <a:r>
              <a:rPr lang="en-US" dirty="0" smtClean="0">
                <a:solidFill>
                  <a:srgbClr val="00B0F0"/>
                </a:solidFill>
              </a:rPr>
              <a:t>surpluses</a:t>
            </a:r>
            <a:r>
              <a:rPr lang="en-US" dirty="0" smtClean="0"/>
              <a:t> and </a:t>
            </a:r>
            <a:r>
              <a:rPr lang="en-US" dirty="0" smtClean="0">
                <a:solidFill>
                  <a:srgbClr val="00B0F0"/>
                </a:solidFill>
              </a:rPr>
              <a:t>shortages</a:t>
            </a:r>
            <a:r>
              <a:rPr lang="en-US" dirty="0" smtClean="0"/>
              <a:t> in the foreign exchange market. </a:t>
            </a:r>
          </a:p>
          <a:p>
            <a:r>
              <a:rPr lang="en-US" dirty="0" smtClean="0"/>
              <a:t>A surplus or shortage will automatically be corrected when sellers adjust their prices which drives exchange rates toward equilibrium. </a:t>
            </a:r>
          </a:p>
        </p:txBody>
      </p:sp>
      <p:pic>
        <p:nvPicPr>
          <p:cNvPr id="5" name="Picture 4"/>
          <p:cNvPicPr>
            <a:picLocks noChangeAspect="1"/>
          </p:cNvPicPr>
          <p:nvPr/>
        </p:nvPicPr>
        <p:blipFill>
          <a:blip r:embed="rId2"/>
          <a:stretch>
            <a:fillRect/>
          </a:stretch>
        </p:blipFill>
        <p:spPr>
          <a:xfrm>
            <a:off x="527279" y="2242397"/>
            <a:ext cx="10441510" cy="4507318"/>
          </a:xfrm>
          <a:prstGeom prst="rect">
            <a:avLst/>
          </a:prstGeom>
        </p:spPr>
      </p:pic>
      <p:sp>
        <p:nvSpPr>
          <p:cNvPr id="4" name="Rectangle 3"/>
          <p:cNvSpPr/>
          <p:nvPr/>
        </p:nvSpPr>
        <p:spPr>
          <a:xfrm>
            <a:off x="7186864" y="377475"/>
            <a:ext cx="4777339" cy="1477328"/>
          </a:xfrm>
          <a:prstGeom prst="rect">
            <a:avLst/>
          </a:prstGeom>
          <a:solidFill>
            <a:schemeClr val="accent2">
              <a:lumMod val="20000"/>
              <a:lumOff val="80000"/>
            </a:schemeClr>
          </a:solidFill>
        </p:spPr>
        <p:txBody>
          <a:bodyPr wrap="square">
            <a:spAutoFit/>
          </a:bodyPr>
          <a:lstStyle/>
          <a:p>
            <a:r>
              <a:rPr lang="en-US" b="1" dirty="0" smtClean="0"/>
              <a:t>How will equilibrium be restored?</a:t>
            </a:r>
          </a:p>
          <a:p>
            <a:r>
              <a:rPr lang="en-US" i="1" dirty="0" smtClean="0"/>
              <a:t>Surplus</a:t>
            </a:r>
            <a:r>
              <a:rPr lang="en-US" dirty="0" smtClean="0"/>
              <a:t> </a:t>
            </a:r>
            <a:r>
              <a:rPr lang="en-US" dirty="0"/>
              <a:t>– suppliers will lower their prices to restore equilibrium</a:t>
            </a:r>
          </a:p>
          <a:p>
            <a:r>
              <a:rPr lang="en-US" i="1" dirty="0"/>
              <a:t>Shortage</a:t>
            </a:r>
            <a:r>
              <a:rPr lang="en-US" dirty="0"/>
              <a:t> – </a:t>
            </a:r>
            <a:r>
              <a:rPr lang="en-US" dirty="0" smtClean="0"/>
              <a:t>suppliers </a:t>
            </a:r>
            <a:r>
              <a:rPr lang="en-US" dirty="0"/>
              <a:t>will increase their prices to restore equilibrium.</a:t>
            </a:r>
          </a:p>
        </p:txBody>
      </p:sp>
      <p:cxnSp>
        <p:nvCxnSpPr>
          <p:cNvPr id="7" name="Straight Connector 6"/>
          <p:cNvCxnSpPr/>
          <p:nvPr/>
        </p:nvCxnSpPr>
        <p:spPr>
          <a:xfrm flipH="1">
            <a:off x="6343049" y="3455469"/>
            <a:ext cx="9625" cy="2637323"/>
          </a:xfrm>
          <a:prstGeom prst="line">
            <a:avLst/>
          </a:prstGeom>
          <a:ln w="19050">
            <a:prstDash val="lgDash"/>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8227995" y="3455469"/>
            <a:ext cx="0" cy="2637323"/>
          </a:xfrm>
          <a:prstGeom prst="line">
            <a:avLst/>
          </a:prstGeom>
          <a:ln w="19050">
            <a:prstDash val="lgDash"/>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801403" y="3455469"/>
            <a:ext cx="3426592" cy="0"/>
          </a:xfrm>
          <a:prstGeom prst="line">
            <a:avLst/>
          </a:prstGeom>
          <a:ln w="19050">
            <a:prstDash val="lgDash"/>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150543" y="6169794"/>
            <a:ext cx="471638" cy="400110"/>
          </a:xfrm>
          <a:prstGeom prst="rect">
            <a:avLst/>
          </a:prstGeom>
          <a:noFill/>
        </p:spPr>
        <p:txBody>
          <a:bodyPr wrap="square" rtlCol="0">
            <a:spAutoFit/>
          </a:bodyPr>
          <a:lstStyle/>
          <a:p>
            <a:r>
              <a:rPr lang="en-US" sz="2000" dirty="0" smtClean="0"/>
              <a:t>Q</a:t>
            </a:r>
            <a:r>
              <a:rPr lang="en-US" sz="2000" baseline="-25000" dirty="0" smtClean="0"/>
              <a:t>D</a:t>
            </a:r>
            <a:endParaRPr lang="en-US" sz="2000" dirty="0"/>
          </a:p>
        </p:txBody>
      </p:sp>
      <p:sp>
        <p:nvSpPr>
          <p:cNvPr id="14" name="TextBox 13"/>
          <p:cNvSpPr txBox="1"/>
          <p:nvPr/>
        </p:nvSpPr>
        <p:spPr>
          <a:xfrm>
            <a:off x="7996991" y="6139316"/>
            <a:ext cx="471638" cy="400110"/>
          </a:xfrm>
          <a:prstGeom prst="rect">
            <a:avLst/>
          </a:prstGeom>
          <a:noFill/>
        </p:spPr>
        <p:txBody>
          <a:bodyPr wrap="square" rtlCol="0">
            <a:spAutoFit/>
          </a:bodyPr>
          <a:lstStyle/>
          <a:p>
            <a:r>
              <a:rPr lang="en-US" sz="2000" dirty="0" smtClean="0"/>
              <a:t>Q</a:t>
            </a:r>
            <a:r>
              <a:rPr lang="en-US" sz="2000" baseline="-25000" dirty="0"/>
              <a:t>S</a:t>
            </a:r>
            <a:endParaRPr lang="en-US" sz="2000" dirty="0"/>
          </a:p>
        </p:txBody>
      </p:sp>
    </p:spTree>
    <p:extLst>
      <p:ext uri="{BB962C8B-B14F-4D97-AF65-F5344CB8AC3E}">
        <p14:creationId xmlns:p14="http://schemas.microsoft.com/office/powerpoint/2010/main" val="31058407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the price is above the equilibrium exchange rate, are we in a situation of surplus or shortage?</a:t>
            </a:r>
          </a:p>
          <a:p>
            <a:r>
              <a:rPr lang="en-US" dirty="0" smtClean="0">
                <a:solidFill>
                  <a:srgbClr val="0070C0"/>
                </a:solidFill>
              </a:rPr>
              <a:t>Surplus, because at that price more people will be more willing to supply than demand the currency.</a:t>
            </a:r>
          </a:p>
          <a:p>
            <a:r>
              <a:rPr lang="en-US" dirty="0" smtClean="0">
                <a:solidFill>
                  <a:srgbClr val="0070C0"/>
                </a:solidFill>
              </a:rPr>
              <a:t>Therefore Q</a:t>
            </a:r>
            <a:r>
              <a:rPr lang="en-US" baseline="-25000" dirty="0" smtClean="0">
                <a:solidFill>
                  <a:srgbClr val="0070C0"/>
                </a:solidFill>
              </a:rPr>
              <a:t>D </a:t>
            </a:r>
            <a:r>
              <a:rPr lang="en-US" dirty="0" smtClean="0">
                <a:solidFill>
                  <a:srgbClr val="0070C0"/>
                </a:solidFill>
              </a:rPr>
              <a:t>&lt; Q</a:t>
            </a:r>
            <a:r>
              <a:rPr lang="en-US" baseline="-25000" dirty="0" smtClean="0">
                <a:solidFill>
                  <a:srgbClr val="0070C0"/>
                </a:solidFill>
              </a:rPr>
              <a:t>S</a:t>
            </a:r>
            <a:endParaRPr lang="en-US" dirty="0">
              <a:solidFill>
                <a:srgbClr val="0070C0"/>
              </a:solidFill>
            </a:endParaRPr>
          </a:p>
        </p:txBody>
      </p:sp>
    </p:spTree>
    <p:extLst>
      <p:ext uri="{BB962C8B-B14F-4D97-AF65-F5344CB8AC3E}">
        <p14:creationId xmlns:p14="http://schemas.microsoft.com/office/powerpoint/2010/main" val="240748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85" y="134118"/>
            <a:ext cx="5533724" cy="780281"/>
          </a:xfrm>
        </p:spPr>
        <p:txBody>
          <a:bodyPr/>
          <a:lstStyle/>
          <a:p>
            <a:r>
              <a:rPr lang="en-US" dirty="0" smtClean="0"/>
              <a:t>Change in Equilibrium</a:t>
            </a:r>
            <a:endParaRPr lang="en-US" dirty="0"/>
          </a:p>
        </p:txBody>
      </p:sp>
      <p:sp>
        <p:nvSpPr>
          <p:cNvPr id="3" name="Content Placeholder 2"/>
          <p:cNvSpPr>
            <a:spLocks noGrp="1"/>
          </p:cNvSpPr>
          <p:nvPr>
            <p:ph idx="1"/>
          </p:nvPr>
        </p:nvSpPr>
        <p:spPr>
          <a:xfrm>
            <a:off x="6641433" y="689843"/>
            <a:ext cx="5062888" cy="4084287"/>
          </a:xfrm>
        </p:spPr>
        <p:txBody>
          <a:bodyPr>
            <a:normAutofit fontScale="62500" lnSpcReduction="20000"/>
          </a:bodyPr>
          <a:lstStyle/>
          <a:p>
            <a:r>
              <a:rPr lang="en-US" dirty="0" smtClean="0"/>
              <a:t>Just as in our study of any other market, changes in Demand and Supply will cause a change in the equilibrium point. </a:t>
            </a:r>
          </a:p>
          <a:p>
            <a:r>
              <a:rPr lang="en-US" dirty="0" smtClean="0"/>
              <a:t>This is the nature of floating exchange rate systems.</a:t>
            </a:r>
          </a:p>
          <a:p>
            <a:r>
              <a:rPr lang="en-US" dirty="0" smtClean="0"/>
              <a:t>The effect on the equilibrium price and quantity for each of these movements is: </a:t>
            </a:r>
          </a:p>
          <a:p>
            <a:r>
              <a:rPr lang="en-US" dirty="0"/>
              <a:t>↑</a:t>
            </a:r>
            <a:r>
              <a:rPr lang="en-US" dirty="0" smtClean="0"/>
              <a:t>Demand→↑</a:t>
            </a:r>
            <a:r>
              <a:rPr lang="en-US" dirty="0" err="1" smtClean="0"/>
              <a:t>Price↑Quantity</a:t>
            </a:r>
            <a:endParaRPr lang="en-US" dirty="0" smtClean="0"/>
          </a:p>
          <a:p>
            <a:r>
              <a:rPr lang="en-US" dirty="0" smtClean="0"/>
              <a:t>↓Demand→↓</a:t>
            </a:r>
            <a:r>
              <a:rPr lang="en-US" dirty="0" err="1" smtClean="0"/>
              <a:t>Price↓Quantity</a:t>
            </a:r>
            <a:endParaRPr lang="en-US" dirty="0" smtClean="0"/>
          </a:p>
          <a:p>
            <a:r>
              <a:rPr lang="en-US" dirty="0" smtClean="0"/>
              <a:t>↑Supply→</a:t>
            </a:r>
            <a:r>
              <a:rPr lang="en-US" dirty="0"/>
              <a:t>↓</a:t>
            </a:r>
            <a:r>
              <a:rPr lang="en-US" dirty="0" err="1" smtClean="0"/>
              <a:t>Price</a:t>
            </a:r>
            <a:r>
              <a:rPr lang="en-US" dirty="0" err="1"/>
              <a:t>↑Quantity</a:t>
            </a:r>
            <a:endParaRPr lang="en-US" dirty="0"/>
          </a:p>
          <a:p>
            <a:r>
              <a:rPr lang="en-US" dirty="0" smtClean="0"/>
              <a:t>↓Supply→</a:t>
            </a:r>
            <a:r>
              <a:rPr lang="en-US" dirty="0"/>
              <a:t>↑</a:t>
            </a:r>
            <a:r>
              <a:rPr lang="en-US" dirty="0" err="1" smtClean="0"/>
              <a:t>Price</a:t>
            </a:r>
            <a:r>
              <a:rPr lang="en-US" dirty="0" err="1"/>
              <a:t>↓</a:t>
            </a:r>
            <a:r>
              <a:rPr lang="en-US" dirty="0" err="1" smtClean="0"/>
              <a:t>Quantity</a:t>
            </a:r>
            <a:endParaRPr lang="en-US" dirty="0" smtClean="0"/>
          </a:p>
          <a:p>
            <a:r>
              <a:rPr lang="en-US" dirty="0" smtClean="0"/>
              <a:t>Similar to study of markets previously, ∆</a:t>
            </a:r>
            <a:r>
              <a:rPr lang="en-US" dirty="0" err="1" smtClean="0"/>
              <a:t>Demand,∆Supply</a:t>
            </a:r>
            <a:r>
              <a:rPr lang="en-US" dirty="0" smtClean="0"/>
              <a:t> at the same time will lead to either price or quantity being indeterminate.</a:t>
            </a:r>
            <a:endParaRPr lang="en-US" dirty="0"/>
          </a:p>
          <a:p>
            <a:endParaRPr lang="en-US" dirty="0" smtClean="0"/>
          </a:p>
          <a:p>
            <a:pPr lvl="1"/>
            <a:endParaRPr lang="en-US" dirty="0"/>
          </a:p>
        </p:txBody>
      </p:sp>
      <p:pic>
        <p:nvPicPr>
          <p:cNvPr id="8" name="Picture 7"/>
          <p:cNvPicPr>
            <a:picLocks noChangeAspect="1"/>
          </p:cNvPicPr>
          <p:nvPr/>
        </p:nvPicPr>
        <p:blipFill>
          <a:blip r:embed="rId2"/>
          <a:stretch>
            <a:fillRect/>
          </a:stretch>
        </p:blipFill>
        <p:spPr>
          <a:xfrm>
            <a:off x="144830" y="1076110"/>
            <a:ext cx="6332971" cy="4785710"/>
          </a:xfrm>
          <a:prstGeom prst="rect">
            <a:avLst/>
          </a:prstGeom>
        </p:spPr>
      </p:pic>
      <p:cxnSp>
        <p:nvCxnSpPr>
          <p:cNvPr id="5" name="Straight Connector 4"/>
          <p:cNvCxnSpPr/>
          <p:nvPr/>
        </p:nvCxnSpPr>
        <p:spPr>
          <a:xfrm>
            <a:off x="3305908" y="1195754"/>
            <a:ext cx="2822330" cy="30509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814147" y="1195754"/>
            <a:ext cx="3050666" cy="27637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066047" y="2290537"/>
            <a:ext cx="3050666" cy="27637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28315" y="2146929"/>
            <a:ext cx="2822330" cy="305093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108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494" y="365125"/>
            <a:ext cx="10717306" cy="1325563"/>
          </a:xfrm>
        </p:spPr>
        <p:txBody>
          <a:bodyPr>
            <a:normAutofit/>
          </a:bodyPr>
          <a:lstStyle/>
          <a:p>
            <a:r>
              <a:rPr lang="en-US" dirty="0" smtClean="0"/>
              <a:t>What will happen to the US Dollar?</a:t>
            </a:r>
            <a:r>
              <a:rPr lang="en-US" dirty="0"/>
              <a:t/>
            </a:r>
            <a:br>
              <a:rPr lang="en-US" dirty="0"/>
            </a:br>
            <a:endParaRPr lang="en-US" dirty="0"/>
          </a:p>
        </p:txBody>
      </p:sp>
      <p:sp>
        <p:nvSpPr>
          <p:cNvPr id="3" name="Content Placeholder 2"/>
          <p:cNvSpPr>
            <a:spLocks noGrp="1"/>
          </p:cNvSpPr>
          <p:nvPr>
            <p:ph idx="1"/>
          </p:nvPr>
        </p:nvSpPr>
        <p:spPr>
          <a:xfrm>
            <a:off x="322728" y="1350496"/>
            <a:ext cx="9027460" cy="4924798"/>
          </a:xfrm>
        </p:spPr>
        <p:txBody>
          <a:bodyPr>
            <a:normAutofit/>
          </a:bodyPr>
          <a:lstStyle/>
          <a:p>
            <a:r>
              <a:rPr lang="en-US" dirty="0" smtClean="0"/>
              <a:t>1. Europeans travel more to the US </a:t>
            </a:r>
          </a:p>
          <a:p>
            <a:r>
              <a:rPr lang="en-US" dirty="0">
                <a:solidFill>
                  <a:srgbClr val="0070C0"/>
                </a:solidFill>
              </a:rPr>
              <a:t>↑ </a:t>
            </a:r>
            <a:r>
              <a:rPr lang="en-US" dirty="0" smtClean="0">
                <a:solidFill>
                  <a:srgbClr val="0070C0"/>
                </a:solidFill>
              </a:rPr>
              <a:t>Demand </a:t>
            </a:r>
            <a:r>
              <a:rPr lang="en-US" dirty="0">
                <a:solidFill>
                  <a:srgbClr val="0070C0"/>
                </a:solidFill>
              </a:rPr>
              <a:t>USD</a:t>
            </a:r>
            <a:r>
              <a:rPr lang="en-US" dirty="0" smtClean="0">
                <a:solidFill>
                  <a:srgbClr val="0070C0"/>
                </a:solidFill>
              </a:rPr>
              <a:t>$ more tourism, Appreciate</a:t>
            </a:r>
          </a:p>
          <a:p>
            <a:r>
              <a:rPr lang="en-US" dirty="0" smtClean="0"/>
              <a:t>2. A severe recession in Europe </a:t>
            </a:r>
          </a:p>
          <a:p>
            <a:r>
              <a:rPr lang="en-US" dirty="0">
                <a:solidFill>
                  <a:srgbClr val="0070C0"/>
                </a:solidFill>
              </a:rPr>
              <a:t>↓ </a:t>
            </a:r>
            <a:r>
              <a:rPr lang="en-US" dirty="0" smtClean="0">
                <a:solidFill>
                  <a:srgbClr val="0070C0"/>
                </a:solidFill>
              </a:rPr>
              <a:t>Demand </a:t>
            </a:r>
            <a:r>
              <a:rPr lang="en-US" dirty="0">
                <a:solidFill>
                  <a:srgbClr val="0070C0"/>
                </a:solidFill>
              </a:rPr>
              <a:t>USD</a:t>
            </a:r>
            <a:r>
              <a:rPr lang="en-US" dirty="0" smtClean="0">
                <a:solidFill>
                  <a:srgbClr val="0070C0"/>
                </a:solidFill>
              </a:rPr>
              <a:t>$ less demand for US exports, Depreciate</a:t>
            </a:r>
          </a:p>
          <a:p>
            <a:r>
              <a:rPr lang="en-US" dirty="0" smtClean="0"/>
              <a:t>3. Increase in </a:t>
            </a:r>
            <a:r>
              <a:rPr lang="en-US" dirty="0"/>
              <a:t>price level in the US </a:t>
            </a:r>
            <a:endParaRPr lang="en-US" dirty="0" smtClean="0"/>
          </a:p>
          <a:p>
            <a:r>
              <a:rPr lang="en-US" dirty="0">
                <a:solidFill>
                  <a:srgbClr val="0070C0"/>
                </a:solidFill>
              </a:rPr>
              <a:t>Demand USD$</a:t>
            </a:r>
            <a:r>
              <a:rPr lang="en-US" dirty="0" smtClean="0">
                <a:solidFill>
                  <a:srgbClr val="0070C0"/>
                </a:solidFill>
              </a:rPr>
              <a:t>↓ people don’t want to buy USD, Depreciate</a:t>
            </a:r>
          </a:p>
          <a:p>
            <a:r>
              <a:rPr lang="en-US" dirty="0" smtClean="0"/>
              <a:t>4. Relatively higher interest rate in the US.</a:t>
            </a:r>
          </a:p>
          <a:p>
            <a:r>
              <a:rPr lang="en-US" dirty="0" smtClean="0">
                <a:solidFill>
                  <a:srgbClr val="0070C0"/>
                </a:solidFill>
              </a:rPr>
              <a:t>↑Demand USD$ investors put their money in the US Banks,  </a:t>
            </a:r>
            <a:r>
              <a:rPr lang="en-US" dirty="0">
                <a:solidFill>
                  <a:srgbClr val="0070C0"/>
                </a:solidFill>
              </a:rPr>
              <a:t>Appreciate</a:t>
            </a:r>
          </a:p>
        </p:txBody>
      </p:sp>
    </p:spTree>
    <p:extLst>
      <p:ext uri="{BB962C8B-B14F-4D97-AF65-F5344CB8AC3E}">
        <p14:creationId xmlns:p14="http://schemas.microsoft.com/office/powerpoint/2010/main" val="194986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42" y="53569"/>
            <a:ext cx="7711440" cy="597401"/>
          </a:xfrm>
        </p:spPr>
        <p:txBody>
          <a:bodyPr>
            <a:normAutofit fontScale="90000"/>
          </a:bodyPr>
          <a:lstStyle/>
          <a:p>
            <a:r>
              <a:rPr lang="en-US" dirty="0" smtClean="0"/>
              <a:t>Foreign Exchange Market Summary</a:t>
            </a:r>
            <a:endParaRPr lang="en-US" dirty="0"/>
          </a:p>
        </p:txBody>
      </p:sp>
      <p:sp>
        <p:nvSpPr>
          <p:cNvPr id="3" name="Content Placeholder 2"/>
          <p:cNvSpPr>
            <a:spLocks noGrp="1"/>
          </p:cNvSpPr>
          <p:nvPr>
            <p:ph idx="1"/>
          </p:nvPr>
        </p:nvSpPr>
        <p:spPr>
          <a:xfrm>
            <a:off x="311689" y="730968"/>
            <a:ext cx="5384533" cy="1194301"/>
          </a:xfrm>
        </p:spPr>
        <p:txBody>
          <a:bodyPr>
            <a:normAutofit fontScale="55000" lnSpcReduction="20000"/>
          </a:bodyPr>
          <a:lstStyle/>
          <a:p>
            <a:r>
              <a:rPr lang="en-US" dirty="0"/>
              <a:t>The Foreign Exchange Market (Forex market) is where currencies are exchanged and determines the exchange rate/price of currency.</a:t>
            </a:r>
          </a:p>
          <a:p>
            <a:r>
              <a:rPr lang="en-US" dirty="0"/>
              <a:t>Fixed Exchange rate = exchange rate is constant</a:t>
            </a:r>
          </a:p>
          <a:p>
            <a:r>
              <a:rPr lang="en-US" dirty="0"/>
              <a:t>Floating exchange rate = moves up and down via market forces</a:t>
            </a:r>
          </a:p>
        </p:txBody>
      </p:sp>
      <p:pic>
        <p:nvPicPr>
          <p:cNvPr id="4" name="Picture 3"/>
          <p:cNvPicPr>
            <a:picLocks noChangeAspect="1"/>
          </p:cNvPicPr>
          <p:nvPr/>
        </p:nvPicPr>
        <p:blipFill>
          <a:blip r:embed="rId2"/>
          <a:stretch>
            <a:fillRect/>
          </a:stretch>
        </p:blipFill>
        <p:spPr>
          <a:xfrm>
            <a:off x="6304548" y="578333"/>
            <a:ext cx="5723052" cy="3246889"/>
          </a:xfrm>
          <a:prstGeom prst="rect">
            <a:avLst/>
          </a:prstGeom>
        </p:spPr>
      </p:pic>
      <p:sp>
        <p:nvSpPr>
          <p:cNvPr id="7" name="Rectangle 6"/>
          <p:cNvSpPr/>
          <p:nvPr/>
        </p:nvSpPr>
        <p:spPr>
          <a:xfrm>
            <a:off x="468299" y="2000932"/>
            <a:ext cx="2362201" cy="1631216"/>
          </a:xfrm>
          <a:prstGeom prst="rect">
            <a:avLst/>
          </a:prstGeom>
          <a:solidFill>
            <a:schemeClr val="accent4">
              <a:lumMod val="20000"/>
              <a:lumOff val="80000"/>
            </a:schemeClr>
          </a:solidFill>
        </p:spPr>
        <p:txBody>
          <a:bodyPr wrap="square">
            <a:spAutoFit/>
          </a:bodyPr>
          <a:lstStyle/>
          <a:p>
            <a:r>
              <a:rPr lang="en-US" b="1" dirty="0" smtClean="0"/>
              <a:t>Depreciation </a:t>
            </a:r>
            <a:r>
              <a:rPr lang="en-US" b="1" dirty="0"/>
              <a:t>= </a:t>
            </a:r>
            <a:r>
              <a:rPr lang="en-US" sz="1600" b="1" dirty="0"/>
              <a:t>↓Purchasing Power → ↓Imports ↑</a:t>
            </a:r>
            <a:r>
              <a:rPr lang="en-US" sz="1600" b="1" dirty="0" smtClean="0"/>
              <a:t>Exports</a:t>
            </a:r>
          </a:p>
          <a:p>
            <a:r>
              <a:rPr lang="en-US" sz="1600" b="1" dirty="0"/>
              <a:t>→Benefits for </a:t>
            </a:r>
            <a:r>
              <a:rPr lang="en-US" sz="1600" b="1" dirty="0" smtClean="0"/>
              <a:t>foreigners </a:t>
            </a:r>
            <a:r>
              <a:rPr lang="en-US" sz="1600" b="1" dirty="0"/>
              <a:t>buying </a:t>
            </a:r>
            <a:r>
              <a:rPr lang="en-US" sz="1600" b="1" dirty="0" smtClean="0"/>
              <a:t>your currency</a:t>
            </a:r>
            <a:endParaRPr lang="en-US" sz="1600" b="1" dirty="0"/>
          </a:p>
          <a:p>
            <a:endParaRPr lang="en-US" b="1" dirty="0"/>
          </a:p>
        </p:txBody>
      </p:sp>
      <p:sp>
        <p:nvSpPr>
          <p:cNvPr id="8" name="Right Arrow 7"/>
          <p:cNvSpPr/>
          <p:nvPr/>
        </p:nvSpPr>
        <p:spPr>
          <a:xfrm rot="16200000">
            <a:off x="6660575" y="1453522"/>
            <a:ext cx="491106" cy="45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5400000">
            <a:off x="6627102" y="2247610"/>
            <a:ext cx="558050" cy="45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32321" y="1500857"/>
            <a:ext cx="1219301" cy="307777"/>
          </a:xfrm>
          <a:prstGeom prst="rect">
            <a:avLst/>
          </a:prstGeom>
          <a:noFill/>
        </p:spPr>
        <p:txBody>
          <a:bodyPr wrap="square" rtlCol="0">
            <a:spAutoFit/>
          </a:bodyPr>
          <a:lstStyle/>
          <a:p>
            <a:r>
              <a:rPr lang="en-US" sz="1400" dirty="0" smtClean="0">
                <a:solidFill>
                  <a:schemeClr val="accent1">
                    <a:lumMod val="75000"/>
                  </a:schemeClr>
                </a:solidFill>
              </a:rPr>
              <a:t>Appreciation</a:t>
            </a:r>
            <a:endParaRPr lang="en-US" sz="1400" dirty="0">
              <a:solidFill>
                <a:schemeClr val="accent1">
                  <a:lumMod val="75000"/>
                </a:schemeClr>
              </a:solidFill>
            </a:endParaRPr>
          </a:p>
        </p:txBody>
      </p:sp>
      <p:sp>
        <p:nvSpPr>
          <p:cNvPr id="11" name="TextBox 10"/>
          <p:cNvSpPr txBox="1"/>
          <p:nvPr/>
        </p:nvSpPr>
        <p:spPr>
          <a:xfrm>
            <a:off x="7063364" y="2228167"/>
            <a:ext cx="1219301" cy="307777"/>
          </a:xfrm>
          <a:prstGeom prst="rect">
            <a:avLst/>
          </a:prstGeom>
          <a:noFill/>
        </p:spPr>
        <p:txBody>
          <a:bodyPr wrap="square" rtlCol="0">
            <a:spAutoFit/>
          </a:bodyPr>
          <a:lstStyle/>
          <a:p>
            <a:r>
              <a:rPr lang="en-US" sz="1400" dirty="0" smtClean="0">
                <a:solidFill>
                  <a:schemeClr val="accent1">
                    <a:lumMod val="75000"/>
                  </a:schemeClr>
                </a:solidFill>
              </a:rPr>
              <a:t>Depreciation</a:t>
            </a:r>
            <a:endParaRPr lang="en-US" sz="1400" dirty="0">
              <a:solidFill>
                <a:schemeClr val="accent1">
                  <a:lumMod val="75000"/>
                </a:schemeClr>
              </a:solidFill>
            </a:endParaRPr>
          </a:p>
        </p:txBody>
      </p:sp>
      <p:sp>
        <p:nvSpPr>
          <p:cNvPr id="12" name="Rectangle 11"/>
          <p:cNvSpPr/>
          <p:nvPr/>
        </p:nvSpPr>
        <p:spPr>
          <a:xfrm>
            <a:off x="3190789" y="2020182"/>
            <a:ext cx="2505433" cy="1354217"/>
          </a:xfrm>
          <a:prstGeom prst="rect">
            <a:avLst/>
          </a:prstGeom>
          <a:solidFill>
            <a:schemeClr val="accent2">
              <a:lumMod val="20000"/>
              <a:lumOff val="80000"/>
            </a:schemeClr>
          </a:solidFill>
        </p:spPr>
        <p:txBody>
          <a:bodyPr wrap="square">
            <a:spAutoFit/>
          </a:bodyPr>
          <a:lstStyle/>
          <a:p>
            <a:r>
              <a:rPr lang="en-US" b="1" dirty="0"/>
              <a:t>Appreciation = </a:t>
            </a:r>
            <a:r>
              <a:rPr lang="en-US" sz="1600" b="1" dirty="0"/>
              <a:t>↑Purchasing Power →↑</a:t>
            </a:r>
            <a:r>
              <a:rPr lang="en-US" sz="1600" b="1" dirty="0" smtClean="0"/>
              <a:t>Imports ↓Exports</a:t>
            </a:r>
          </a:p>
          <a:p>
            <a:r>
              <a:rPr lang="en-US" sz="1600" b="1" dirty="0" smtClean="0"/>
              <a:t>→Benefits for those buying foreign currencies</a:t>
            </a:r>
            <a:endParaRPr lang="en-US" sz="1600" b="1" dirty="0"/>
          </a:p>
        </p:txBody>
      </p:sp>
      <p:pic>
        <p:nvPicPr>
          <p:cNvPr id="13" name="Picture 12"/>
          <p:cNvPicPr>
            <a:picLocks noChangeAspect="1"/>
          </p:cNvPicPr>
          <p:nvPr/>
        </p:nvPicPr>
        <p:blipFill>
          <a:blip r:embed="rId3"/>
          <a:stretch>
            <a:fillRect/>
          </a:stretch>
        </p:blipFill>
        <p:spPr>
          <a:xfrm>
            <a:off x="333511" y="5644854"/>
            <a:ext cx="1569128" cy="1098467"/>
          </a:xfrm>
          <a:prstGeom prst="rect">
            <a:avLst/>
          </a:prstGeom>
        </p:spPr>
      </p:pic>
      <p:pic>
        <p:nvPicPr>
          <p:cNvPr id="14" name="Picture 13"/>
          <p:cNvPicPr>
            <a:picLocks noChangeAspect="1"/>
          </p:cNvPicPr>
          <p:nvPr/>
        </p:nvPicPr>
        <p:blipFill>
          <a:blip r:embed="rId4"/>
          <a:stretch>
            <a:fillRect/>
          </a:stretch>
        </p:blipFill>
        <p:spPr>
          <a:xfrm>
            <a:off x="319940" y="4377268"/>
            <a:ext cx="1705689" cy="1150570"/>
          </a:xfrm>
          <a:prstGeom prst="rect">
            <a:avLst/>
          </a:prstGeom>
        </p:spPr>
      </p:pic>
      <p:sp>
        <p:nvSpPr>
          <p:cNvPr id="15" name="TextBox 14"/>
          <p:cNvSpPr txBox="1"/>
          <p:nvPr/>
        </p:nvSpPr>
        <p:spPr>
          <a:xfrm>
            <a:off x="2148006" y="4156999"/>
            <a:ext cx="3243867" cy="2800767"/>
          </a:xfrm>
          <a:prstGeom prst="rect">
            <a:avLst/>
          </a:prstGeom>
          <a:solidFill>
            <a:schemeClr val="bg2">
              <a:lumMod val="90000"/>
            </a:schemeClr>
          </a:solidFill>
        </p:spPr>
        <p:txBody>
          <a:bodyPr wrap="square" rtlCol="0">
            <a:spAutoFit/>
          </a:bodyPr>
          <a:lstStyle/>
          <a:p>
            <a:r>
              <a:rPr lang="en-US" sz="1600" b="1" dirty="0" smtClean="0"/>
              <a:t>Determinants of Demand AND Supply</a:t>
            </a:r>
          </a:p>
          <a:p>
            <a:pPr marL="285750" indent="-285750">
              <a:buFont typeface="Arial" panose="020B0604020202020204" pitchFamily="34" charset="0"/>
              <a:buChar char="•"/>
            </a:pPr>
            <a:r>
              <a:rPr lang="en-US" sz="1600" dirty="0" smtClean="0"/>
              <a:t>Tastes and Preferences</a:t>
            </a:r>
          </a:p>
          <a:p>
            <a:pPr marL="285750" indent="-285750">
              <a:buFont typeface="Arial" panose="020B0604020202020204" pitchFamily="34" charset="0"/>
              <a:buChar char="•"/>
            </a:pPr>
            <a:r>
              <a:rPr lang="en-US" sz="1600" dirty="0" smtClean="0"/>
              <a:t>Income Level</a:t>
            </a:r>
          </a:p>
          <a:p>
            <a:pPr marL="285750" indent="-285750">
              <a:buFont typeface="Arial" panose="020B0604020202020204" pitchFamily="34" charset="0"/>
              <a:buChar char="•"/>
            </a:pPr>
            <a:r>
              <a:rPr lang="en-US" sz="1600" dirty="0" smtClean="0"/>
              <a:t>Interest </a:t>
            </a:r>
            <a:r>
              <a:rPr lang="en-US" sz="1600" dirty="0"/>
              <a:t>Rates(affects D and S</a:t>
            </a:r>
            <a:r>
              <a:rPr lang="en-US" sz="1600" dirty="0" smtClean="0"/>
              <a:t>)</a:t>
            </a:r>
          </a:p>
          <a:p>
            <a:pPr marL="285750" indent="-285750">
              <a:buFont typeface="Arial" panose="020B0604020202020204" pitchFamily="34" charset="0"/>
              <a:buChar char="•"/>
            </a:pPr>
            <a:r>
              <a:rPr lang="en-US" sz="1600" dirty="0" smtClean="0"/>
              <a:t>Price Level (Inflation</a:t>
            </a:r>
            <a:r>
              <a:rPr lang="en-US" sz="1600" dirty="0"/>
              <a:t>) (affects D and S</a:t>
            </a:r>
            <a:r>
              <a:rPr lang="en-US" sz="1600" dirty="0" smtClean="0"/>
              <a:t>)</a:t>
            </a:r>
          </a:p>
          <a:p>
            <a:pPr marL="285750" indent="-285750">
              <a:buFont typeface="Arial" panose="020B0604020202020204" pitchFamily="34" charset="0"/>
              <a:buChar char="•"/>
            </a:pPr>
            <a:r>
              <a:rPr lang="en-US" sz="1600" dirty="0"/>
              <a:t>Trade </a:t>
            </a:r>
            <a:r>
              <a:rPr lang="en-US" sz="1600" dirty="0" smtClean="0"/>
              <a:t>Policies (</a:t>
            </a:r>
            <a:r>
              <a:rPr lang="en-US" sz="1600" dirty="0" err="1" smtClean="0"/>
              <a:t>eg</a:t>
            </a:r>
            <a:r>
              <a:rPr lang="en-US" sz="1600" dirty="0" smtClean="0"/>
              <a:t>. Taxes on imports)</a:t>
            </a:r>
          </a:p>
          <a:p>
            <a:pPr marL="285750" indent="-285750">
              <a:buFont typeface="Arial" panose="020B0604020202020204" pitchFamily="34" charset="0"/>
              <a:buChar char="•"/>
            </a:pPr>
            <a:r>
              <a:rPr lang="en-US" sz="1600" dirty="0" smtClean="0"/>
              <a:t>Expectations of Future Exchange Rate</a:t>
            </a:r>
            <a:endParaRPr lang="en-US" sz="1600" dirty="0"/>
          </a:p>
        </p:txBody>
      </p:sp>
      <p:pic>
        <p:nvPicPr>
          <p:cNvPr id="17" name="Picture 16"/>
          <p:cNvPicPr>
            <a:picLocks noChangeAspect="1"/>
          </p:cNvPicPr>
          <p:nvPr/>
        </p:nvPicPr>
        <p:blipFill>
          <a:blip r:embed="rId5"/>
          <a:stretch>
            <a:fillRect/>
          </a:stretch>
        </p:blipFill>
        <p:spPr>
          <a:xfrm>
            <a:off x="804663" y="3374399"/>
            <a:ext cx="1858696" cy="686406"/>
          </a:xfrm>
          <a:prstGeom prst="rect">
            <a:avLst/>
          </a:prstGeom>
        </p:spPr>
      </p:pic>
      <p:pic>
        <p:nvPicPr>
          <p:cNvPr id="18" name="Picture 17"/>
          <p:cNvPicPr>
            <a:picLocks noChangeAspect="1"/>
          </p:cNvPicPr>
          <p:nvPr/>
        </p:nvPicPr>
        <p:blipFill>
          <a:blip r:embed="rId6"/>
          <a:stretch>
            <a:fillRect/>
          </a:stretch>
        </p:blipFill>
        <p:spPr>
          <a:xfrm>
            <a:off x="6137406" y="4045200"/>
            <a:ext cx="3745101" cy="2601406"/>
          </a:xfrm>
          <a:prstGeom prst="rect">
            <a:avLst/>
          </a:prstGeom>
        </p:spPr>
      </p:pic>
      <p:sp>
        <p:nvSpPr>
          <p:cNvPr id="20" name="TextBox 19"/>
          <p:cNvSpPr txBox="1"/>
          <p:nvPr/>
        </p:nvSpPr>
        <p:spPr>
          <a:xfrm>
            <a:off x="9882507" y="4701033"/>
            <a:ext cx="1958855" cy="1077218"/>
          </a:xfrm>
          <a:prstGeom prst="rect">
            <a:avLst/>
          </a:prstGeom>
          <a:noFill/>
        </p:spPr>
        <p:txBody>
          <a:bodyPr wrap="square" rtlCol="0">
            <a:spAutoFit/>
          </a:bodyPr>
          <a:lstStyle/>
          <a:p>
            <a:r>
              <a:rPr lang="en-US" sz="1600" dirty="0" smtClean="0"/>
              <a:t>Surplus and shortage occurs when the price is too high or low.</a:t>
            </a:r>
            <a:endParaRPr lang="en-US" sz="1600" dirty="0"/>
          </a:p>
        </p:txBody>
      </p:sp>
      <p:pic>
        <p:nvPicPr>
          <p:cNvPr id="16" name="Picture 15"/>
          <p:cNvPicPr>
            <a:picLocks noChangeAspect="1"/>
          </p:cNvPicPr>
          <p:nvPr/>
        </p:nvPicPr>
        <p:blipFill>
          <a:blip r:embed="rId7"/>
          <a:stretch>
            <a:fillRect/>
          </a:stretch>
        </p:blipFill>
        <p:spPr>
          <a:xfrm>
            <a:off x="3724393" y="3374399"/>
            <a:ext cx="1667480" cy="645705"/>
          </a:xfrm>
          <a:prstGeom prst="rect">
            <a:avLst/>
          </a:prstGeom>
        </p:spPr>
      </p:pic>
      <p:sp>
        <p:nvSpPr>
          <p:cNvPr id="5" name="Rectangle 4"/>
          <p:cNvSpPr/>
          <p:nvPr/>
        </p:nvSpPr>
        <p:spPr>
          <a:xfrm>
            <a:off x="10017598" y="1466184"/>
            <a:ext cx="2091891" cy="1277273"/>
          </a:xfrm>
          <a:prstGeom prst="rect">
            <a:avLst/>
          </a:prstGeom>
          <a:solidFill>
            <a:schemeClr val="accent6">
              <a:lumMod val="20000"/>
              <a:lumOff val="80000"/>
            </a:schemeClr>
          </a:solidFill>
        </p:spPr>
        <p:txBody>
          <a:bodyPr wrap="square">
            <a:spAutoFit/>
          </a:bodyPr>
          <a:lstStyle/>
          <a:p>
            <a:r>
              <a:rPr lang="en-US" sz="1100" b="1" dirty="0" smtClean="0"/>
              <a:t>Change in Equilibrium: </a:t>
            </a:r>
            <a:r>
              <a:rPr lang="en-US" sz="1100" dirty="0" smtClean="0"/>
              <a:t>↑</a:t>
            </a:r>
            <a:r>
              <a:rPr lang="en-US" sz="1100" dirty="0"/>
              <a:t>Demand→↑</a:t>
            </a:r>
            <a:r>
              <a:rPr lang="en-US" sz="1100" dirty="0" err="1"/>
              <a:t>Price↑Quantity</a:t>
            </a:r>
            <a:endParaRPr lang="en-US" sz="1100" dirty="0"/>
          </a:p>
          <a:p>
            <a:r>
              <a:rPr lang="en-US" sz="1100" dirty="0"/>
              <a:t>↓Demand→↓</a:t>
            </a:r>
            <a:r>
              <a:rPr lang="en-US" sz="1100" dirty="0" err="1"/>
              <a:t>Price↓Quantity</a:t>
            </a:r>
            <a:endParaRPr lang="en-US" sz="1100" dirty="0"/>
          </a:p>
          <a:p>
            <a:r>
              <a:rPr lang="en-US" sz="1100" dirty="0"/>
              <a:t>↑Supply→↓</a:t>
            </a:r>
            <a:r>
              <a:rPr lang="en-US" sz="1100" dirty="0" err="1"/>
              <a:t>Price↑Quantity</a:t>
            </a:r>
            <a:endParaRPr lang="en-US" sz="1100" dirty="0"/>
          </a:p>
          <a:p>
            <a:r>
              <a:rPr lang="en-US" sz="1100" dirty="0"/>
              <a:t>↓Supply→↑</a:t>
            </a:r>
            <a:r>
              <a:rPr lang="en-US" sz="1100" dirty="0" err="1"/>
              <a:t>Price↓</a:t>
            </a:r>
            <a:r>
              <a:rPr lang="en-US" sz="1100" dirty="0" err="1" smtClean="0"/>
              <a:t>Quantity</a:t>
            </a:r>
            <a:endParaRPr lang="en-US" sz="1100" dirty="0" smtClean="0"/>
          </a:p>
          <a:p>
            <a:r>
              <a:rPr lang="en-US" sz="1100" dirty="0"/>
              <a:t>∆</a:t>
            </a:r>
            <a:r>
              <a:rPr lang="en-US" sz="1100" dirty="0" smtClean="0"/>
              <a:t>Demand &amp; ∆</a:t>
            </a:r>
            <a:r>
              <a:rPr lang="en-US" sz="1100" dirty="0"/>
              <a:t>Supply </a:t>
            </a:r>
            <a:r>
              <a:rPr lang="en-US" sz="1100" dirty="0" smtClean="0"/>
              <a:t>= either Price or Quantity indeterminate</a:t>
            </a:r>
            <a:endParaRPr lang="en-US" sz="1100" dirty="0"/>
          </a:p>
        </p:txBody>
      </p:sp>
    </p:spTree>
    <p:extLst>
      <p:ext uri="{BB962C8B-B14F-4D97-AF65-F5344CB8AC3E}">
        <p14:creationId xmlns:p14="http://schemas.microsoft.com/office/powerpoint/2010/main" val="40733599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80" y="183406"/>
            <a:ext cx="10515600" cy="464608"/>
          </a:xfrm>
        </p:spPr>
        <p:txBody>
          <a:bodyPr>
            <a:normAutofit fontScale="90000"/>
          </a:bodyPr>
          <a:lstStyle/>
          <a:p>
            <a:r>
              <a:rPr lang="en-US" dirty="0" smtClean="0"/>
              <a:t>Example – Pounds and US dollars</a:t>
            </a:r>
            <a:endParaRPr lang="en-US" dirty="0"/>
          </a:p>
        </p:txBody>
      </p:sp>
      <p:sp>
        <p:nvSpPr>
          <p:cNvPr id="5" name="Content Placeholder 4"/>
          <p:cNvSpPr txBox="1">
            <a:spLocks/>
          </p:cNvSpPr>
          <p:nvPr/>
        </p:nvSpPr>
        <p:spPr>
          <a:xfrm>
            <a:off x="540976" y="4042611"/>
            <a:ext cx="5146307" cy="2691502"/>
          </a:xfrm>
          <a:prstGeom prst="rect">
            <a:avLst/>
          </a:prstGeom>
          <a:solidFill>
            <a:schemeClr val="accent6">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smtClean="0"/>
              <a:t>↑Demand for pounds </a:t>
            </a:r>
            <a:r>
              <a:rPr lang="en-US" sz="1600" b="1" dirty="0"/>
              <a:t>(</a:t>
            </a:r>
            <a:r>
              <a:rPr lang="en-US" sz="1600" b="1" dirty="0" smtClean="0"/>
              <a:t>↑Supply of dollars)</a:t>
            </a:r>
          </a:p>
          <a:p>
            <a:r>
              <a:rPr lang="en-US" sz="1600" dirty="0" smtClean="0"/>
              <a:t>Examples:</a:t>
            </a:r>
          </a:p>
          <a:p>
            <a:pPr lvl="1"/>
            <a:r>
              <a:rPr lang="en-US" sz="1400" dirty="0" smtClean="0"/>
              <a:t>Governments, households and firms want to buy goods and services made in the UK</a:t>
            </a:r>
          </a:p>
          <a:p>
            <a:pPr lvl="1"/>
            <a:r>
              <a:rPr lang="en-US" sz="1400" dirty="0" smtClean="0"/>
              <a:t>US citizens want to visit the UK as tourists or when they travel to study there</a:t>
            </a:r>
          </a:p>
          <a:p>
            <a:pPr lvl="1"/>
            <a:r>
              <a:rPr lang="en-US" sz="1400" dirty="0" smtClean="0"/>
              <a:t>US citizens want to buy British financial assets such as stocks and bonds</a:t>
            </a:r>
          </a:p>
          <a:p>
            <a:pPr lvl="1"/>
            <a:r>
              <a:rPr lang="en-US" sz="1400" dirty="0" smtClean="0"/>
              <a:t>American firms want to invest in the UK</a:t>
            </a:r>
          </a:p>
          <a:p>
            <a:pPr lvl="1"/>
            <a:r>
              <a:rPr lang="en-US" sz="1400" dirty="0" smtClean="0"/>
              <a:t>Anticipations and speculations that the dollar value will decline relative to the pound</a:t>
            </a:r>
            <a:endParaRPr lang="en-US" sz="1400" dirty="0"/>
          </a:p>
        </p:txBody>
      </p:sp>
      <p:sp>
        <p:nvSpPr>
          <p:cNvPr id="6" name="Content Placeholder 5"/>
          <p:cNvSpPr txBox="1">
            <a:spLocks/>
          </p:cNvSpPr>
          <p:nvPr/>
        </p:nvSpPr>
        <p:spPr>
          <a:xfrm>
            <a:off x="6157761" y="3975234"/>
            <a:ext cx="5181600" cy="2758879"/>
          </a:xfrm>
          <a:prstGeom prst="rect">
            <a:avLst/>
          </a:prstGeom>
          <a:solidFill>
            <a:schemeClr val="accent2">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 Supply </a:t>
            </a:r>
            <a:r>
              <a:rPr lang="en-US" sz="1600" b="1" dirty="0" smtClean="0"/>
              <a:t>of Pounds </a:t>
            </a:r>
            <a:r>
              <a:rPr lang="en-US" sz="1600" b="1" dirty="0"/>
              <a:t>(</a:t>
            </a:r>
            <a:r>
              <a:rPr lang="en-US" sz="1600" b="1" dirty="0" smtClean="0"/>
              <a:t>↑Demand for dollars)</a:t>
            </a:r>
          </a:p>
          <a:p>
            <a:r>
              <a:rPr lang="en-US" sz="1600" dirty="0" smtClean="0"/>
              <a:t>Examples:</a:t>
            </a:r>
          </a:p>
          <a:p>
            <a:pPr lvl="1"/>
            <a:r>
              <a:rPr lang="en-US" sz="1400" dirty="0" smtClean="0"/>
              <a:t>Governments, households and firms in Britain want to import goods and services made in the US</a:t>
            </a:r>
          </a:p>
          <a:p>
            <a:pPr lvl="1"/>
            <a:r>
              <a:rPr lang="en-US" sz="1400" dirty="0" smtClean="0"/>
              <a:t>British citizens want to visit the US as tourists or to study there</a:t>
            </a:r>
          </a:p>
          <a:p>
            <a:pPr lvl="1"/>
            <a:r>
              <a:rPr lang="en-US" sz="1400" dirty="0" smtClean="0"/>
              <a:t>British citizens want to buy US financial assets such as stocks and bonds</a:t>
            </a:r>
          </a:p>
          <a:p>
            <a:pPr lvl="1"/>
            <a:r>
              <a:rPr lang="en-US" sz="1400" dirty="0" smtClean="0"/>
              <a:t>British firms want to invest in the US</a:t>
            </a:r>
          </a:p>
          <a:p>
            <a:pPr lvl="1"/>
            <a:r>
              <a:rPr lang="en-US" sz="1400" dirty="0" smtClean="0"/>
              <a:t>Anticipations and speculations that the dollar value will rise relative to the pound</a:t>
            </a:r>
            <a:endParaRPr lang="en-US" sz="1400" dirty="0"/>
          </a:p>
        </p:txBody>
      </p:sp>
      <p:pic>
        <p:nvPicPr>
          <p:cNvPr id="14" name="Picture 13"/>
          <p:cNvPicPr>
            <a:picLocks noChangeAspect="1"/>
          </p:cNvPicPr>
          <p:nvPr/>
        </p:nvPicPr>
        <p:blipFill>
          <a:blip r:embed="rId2"/>
          <a:stretch>
            <a:fillRect/>
          </a:stretch>
        </p:blipFill>
        <p:spPr>
          <a:xfrm>
            <a:off x="1810067" y="763249"/>
            <a:ext cx="7754432" cy="3029373"/>
          </a:xfrm>
          <a:prstGeom prst="rect">
            <a:avLst/>
          </a:prstGeom>
        </p:spPr>
      </p:pic>
    </p:spTree>
    <p:extLst>
      <p:ext uri="{BB962C8B-B14F-4D97-AF65-F5344CB8AC3E}">
        <p14:creationId xmlns:p14="http://schemas.microsoft.com/office/powerpoint/2010/main" val="26227840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686800" y="1825625"/>
            <a:ext cx="3314700" cy="4351338"/>
          </a:xfrm>
        </p:spPr>
        <p:txBody>
          <a:bodyPr/>
          <a:lstStyle/>
          <a:p>
            <a:r>
              <a:rPr lang="en-US" dirty="0" smtClean="0"/>
              <a:t>We have now covered the last graph for AP Macro! </a:t>
            </a:r>
          </a:p>
          <a:p>
            <a:r>
              <a:rPr lang="en-US" dirty="0" smtClean="0"/>
              <a:t>Here is a list of the 6 most key graphs that we have covered. </a:t>
            </a:r>
            <a:endParaRPr lang="en-US" dirty="0"/>
          </a:p>
        </p:txBody>
      </p:sp>
      <p:pic>
        <p:nvPicPr>
          <p:cNvPr id="4" name="Picture 3"/>
          <p:cNvPicPr>
            <a:picLocks noChangeAspect="1"/>
          </p:cNvPicPr>
          <p:nvPr/>
        </p:nvPicPr>
        <p:blipFill>
          <a:blip r:embed="rId2"/>
          <a:stretch>
            <a:fillRect/>
          </a:stretch>
        </p:blipFill>
        <p:spPr>
          <a:xfrm>
            <a:off x="280033" y="250825"/>
            <a:ext cx="8237803" cy="5286375"/>
          </a:xfrm>
          <a:prstGeom prst="rect">
            <a:avLst/>
          </a:prstGeom>
        </p:spPr>
      </p:pic>
    </p:spTree>
    <p:extLst>
      <p:ext uri="{BB962C8B-B14F-4D97-AF65-F5344CB8AC3E}">
        <p14:creationId xmlns:p14="http://schemas.microsoft.com/office/powerpoint/2010/main" val="41828280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97" y="147451"/>
            <a:ext cx="10343303" cy="893949"/>
          </a:xfrm>
        </p:spPr>
        <p:txBody>
          <a:bodyPr/>
          <a:lstStyle/>
          <a:p>
            <a:r>
              <a:rPr lang="en-US" dirty="0" smtClean="0"/>
              <a:t>Exchange Rate Review Questions</a:t>
            </a:r>
            <a:endParaRPr lang="en-US" dirty="0"/>
          </a:p>
        </p:txBody>
      </p:sp>
      <p:sp>
        <p:nvSpPr>
          <p:cNvPr id="3" name="Content Placeholder 2"/>
          <p:cNvSpPr>
            <a:spLocks noGrp="1"/>
          </p:cNvSpPr>
          <p:nvPr>
            <p:ph idx="1"/>
          </p:nvPr>
        </p:nvSpPr>
        <p:spPr>
          <a:xfrm>
            <a:off x="6680200" y="3860985"/>
            <a:ext cx="4673600" cy="2315977"/>
          </a:xfrm>
        </p:spPr>
        <p:txBody>
          <a:bodyPr/>
          <a:lstStyle/>
          <a:p>
            <a:r>
              <a:rPr lang="en-US" dirty="0" smtClean="0">
                <a:solidFill>
                  <a:srgbClr val="0070C0"/>
                </a:solidFill>
              </a:rPr>
              <a:t>Americans have more money to spend on imports from abroad and supply USD.</a:t>
            </a:r>
            <a:endParaRPr lang="en-US" dirty="0">
              <a:solidFill>
                <a:srgbClr val="0070C0"/>
              </a:solidFill>
            </a:endParaRPr>
          </a:p>
        </p:txBody>
      </p:sp>
      <p:pic>
        <p:nvPicPr>
          <p:cNvPr id="5" name="Picture 4"/>
          <p:cNvPicPr>
            <a:picLocks noChangeAspect="1"/>
          </p:cNvPicPr>
          <p:nvPr/>
        </p:nvPicPr>
        <p:blipFill>
          <a:blip r:embed="rId2"/>
          <a:stretch>
            <a:fillRect/>
          </a:stretch>
        </p:blipFill>
        <p:spPr>
          <a:xfrm>
            <a:off x="1819175" y="3446935"/>
            <a:ext cx="4763779" cy="3191345"/>
          </a:xfrm>
          <a:prstGeom prst="rect">
            <a:avLst/>
          </a:prstGeom>
        </p:spPr>
      </p:pic>
      <p:sp>
        <p:nvSpPr>
          <p:cNvPr id="6" name="TextBox 5"/>
          <p:cNvSpPr txBox="1"/>
          <p:nvPr/>
        </p:nvSpPr>
        <p:spPr>
          <a:xfrm>
            <a:off x="502497" y="968189"/>
            <a:ext cx="9699338" cy="2246769"/>
          </a:xfrm>
          <a:prstGeom prst="rect">
            <a:avLst/>
          </a:prstGeom>
          <a:noFill/>
        </p:spPr>
        <p:txBody>
          <a:bodyPr wrap="square" rtlCol="0">
            <a:spAutoFit/>
          </a:bodyPr>
          <a:lstStyle/>
          <a:p>
            <a:r>
              <a:rPr lang="en-US" sz="2800" dirty="0" smtClean="0"/>
              <a:t>6. Assume that 1 US dollar currently buys 6.9 Chinese yuan and that the yuan is allowed to float against the US dollar. Show graphically the impact of each of the following on the exchange rate: </a:t>
            </a:r>
          </a:p>
          <a:p>
            <a:r>
              <a:rPr lang="en-US" sz="2800" dirty="0"/>
              <a:t>a</a:t>
            </a:r>
            <a:r>
              <a:rPr lang="en-US" sz="2800" dirty="0" smtClean="0"/>
              <a:t>) The US is facing a faster economic growth.</a:t>
            </a:r>
            <a:endParaRPr lang="en-US" sz="2800" dirty="0"/>
          </a:p>
        </p:txBody>
      </p:sp>
    </p:spTree>
    <p:extLst>
      <p:ext uri="{BB962C8B-B14F-4D97-AF65-F5344CB8AC3E}">
        <p14:creationId xmlns:p14="http://schemas.microsoft.com/office/powerpoint/2010/main" val="268139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391400" y="1825625"/>
            <a:ext cx="3962400" cy="4351338"/>
          </a:xfrm>
        </p:spPr>
        <p:txBody>
          <a:bodyPr/>
          <a:lstStyle/>
          <a:p>
            <a:r>
              <a:rPr lang="en-US" dirty="0" smtClean="0">
                <a:solidFill>
                  <a:srgbClr val="0070C0"/>
                </a:solidFill>
              </a:rPr>
              <a:t>Investors will invest less in the US because they won’t receive as much of a return in interest.</a:t>
            </a:r>
            <a:endParaRPr lang="en-US" dirty="0">
              <a:solidFill>
                <a:srgbClr val="0070C0"/>
              </a:solidFill>
            </a:endParaRPr>
          </a:p>
        </p:txBody>
      </p:sp>
      <p:pic>
        <p:nvPicPr>
          <p:cNvPr id="5" name="Picture 4"/>
          <p:cNvPicPr>
            <a:picLocks noChangeAspect="1"/>
          </p:cNvPicPr>
          <p:nvPr/>
        </p:nvPicPr>
        <p:blipFill>
          <a:blip r:embed="rId2"/>
          <a:stretch>
            <a:fillRect/>
          </a:stretch>
        </p:blipFill>
        <p:spPr>
          <a:xfrm>
            <a:off x="658263" y="2086502"/>
            <a:ext cx="6077798" cy="3829584"/>
          </a:xfrm>
          <a:prstGeom prst="rect">
            <a:avLst/>
          </a:prstGeom>
        </p:spPr>
      </p:pic>
      <p:sp>
        <p:nvSpPr>
          <p:cNvPr id="6" name="TextBox 5"/>
          <p:cNvSpPr txBox="1"/>
          <p:nvPr/>
        </p:nvSpPr>
        <p:spPr>
          <a:xfrm>
            <a:off x="349624" y="1532964"/>
            <a:ext cx="6786282" cy="461665"/>
          </a:xfrm>
          <a:prstGeom prst="rect">
            <a:avLst/>
          </a:prstGeom>
          <a:noFill/>
        </p:spPr>
        <p:txBody>
          <a:bodyPr wrap="square" rtlCol="0">
            <a:spAutoFit/>
          </a:bodyPr>
          <a:lstStyle/>
          <a:p>
            <a:r>
              <a:rPr lang="en-US" sz="2400" dirty="0" smtClean="0"/>
              <a:t>b) The interest rate in the US is expected to decrease.</a:t>
            </a:r>
            <a:endParaRPr lang="en-US" sz="2400" dirty="0"/>
          </a:p>
        </p:txBody>
      </p:sp>
    </p:spTree>
    <p:extLst>
      <p:ext uri="{BB962C8B-B14F-4D97-AF65-F5344CB8AC3E}">
        <p14:creationId xmlns:p14="http://schemas.microsoft.com/office/powerpoint/2010/main" val="204058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0"/>
            <a:ext cx="10515600" cy="1325563"/>
          </a:xfrm>
        </p:spPr>
        <p:txBody>
          <a:bodyPr/>
          <a:lstStyle/>
          <a:p>
            <a:endParaRPr lang="en-US" dirty="0"/>
          </a:p>
        </p:txBody>
      </p:sp>
      <p:sp>
        <p:nvSpPr>
          <p:cNvPr id="3" name="Content Placeholder 2"/>
          <p:cNvSpPr>
            <a:spLocks noGrp="1"/>
          </p:cNvSpPr>
          <p:nvPr>
            <p:ph idx="1"/>
          </p:nvPr>
        </p:nvSpPr>
        <p:spPr>
          <a:xfrm>
            <a:off x="6731000" y="1825625"/>
            <a:ext cx="5016500" cy="4351338"/>
          </a:xfrm>
        </p:spPr>
        <p:txBody>
          <a:bodyPr/>
          <a:lstStyle/>
          <a:p>
            <a:r>
              <a:rPr lang="en-US" dirty="0" smtClean="0">
                <a:solidFill>
                  <a:srgbClr val="0070C0"/>
                </a:solidFill>
              </a:rPr>
              <a:t>More Chinese are likely to go on holidays, send Children to US universities, buy US goods etc.</a:t>
            </a:r>
            <a:endParaRPr lang="en-US" dirty="0">
              <a:solidFill>
                <a:srgbClr val="0070C0"/>
              </a:solidFill>
            </a:endParaRPr>
          </a:p>
        </p:txBody>
      </p:sp>
      <p:pic>
        <p:nvPicPr>
          <p:cNvPr id="6" name="Picture 5"/>
          <p:cNvPicPr>
            <a:picLocks noChangeAspect="1"/>
          </p:cNvPicPr>
          <p:nvPr/>
        </p:nvPicPr>
        <p:blipFill>
          <a:blip r:embed="rId2"/>
          <a:stretch>
            <a:fillRect/>
          </a:stretch>
        </p:blipFill>
        <p:spPr>
          <a:xfrm>
            <a:off x="504045" y="1598328"/>
            <a:ext cx="5591955" cy="4067743"/>
          </a:xfrm>
          <a:prstGeom prst="rect">
            <a:avLst/>
          </a:prstGeom>
        </p:spPr>
      </p:pic>
      <p:sp>
        <p:nvSpPr>
          <p:cNvPr id="4" name="TextBox 3"/>
          <p:cNvSpPr txBox="1"/>
          <p:nvPr/>
        </p:nvSpPr>
        <p:spPr>
          <a:xfrm>
            <a:off x="504045" y="843240"/>
            <a:ext cx="4572000" cy="584775"/>
          </a:xfrm>
          <a:prstGeom prst="rect">
            <a:avLst/>
          </a:prstGeom>
          <a:noFill/>
        </p:spPr>
        <p:txBody>
          <a:bodyPr wrap="square" rtlCol="0">
            <a:spAutoFit/>
          </a:bodyPr>
          <a:lstStyle/>
          <a:p>
            <a:r>
              <a:rPr lang="en-US" sz="3200" dirty="0" smtClean="0"/>
              <a:t>d) China is booming. </a:t>
            </a:r>
            <a:endParaRPr lang="en-US" sz="3200" dirty="0"/>
          </a:p>
        </p:txBody>
      </p:sp>
    </p:spTree>
    <p:extLst>
      <p:ext uri="{BB962C8B-B14F-4D97-AF65-F5344CB8AC3E}">
        <p14:creationId xmlns:p14="http://schemas.microsoft.com/office/powerpoint/2010/main" val="17363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75" y="193536"/>
            <a:ext cx="7922341" cy="897846"/>
          </a:xfrm>
        </p:spPr>
        <p:txBody>
          <a:bodyPr/>
          <a:lstStyle/>
          <a:p>
            <a:r>
              <a:rPr lang="en-US" dirty="0" smtClean="0"/>
              <a:t>Currency Names and Codes</a:t>
            </a:r>
            <a:endParaRPr lang="en-US" dirty="0"/>
          </a:p>
        </p:txBody>
      </p:sp>
      <p:sp>
        <p:nvSpPr>
          <p:cNvPr id="3" name="Content Placeholder 2"/>
          <p:cNvSpPr>
            <a:spLocks noGrp="1"/>
          </p:cNvSpPr>
          <p:nvPr>
            <p:ph idx="1"/>
          </p:nvPr>
        </p:nvSpPr>
        <p:spPr>
          <a:xfrm>
            <a:off x="435078" y="1690687"/>
            <a:ext cx="5877232" cy="4351338"/>
          </a:xfrm>
        </p:spPr>
        <p:txBody>
          <a:bodyPr>
            <a:normAutofit fontScale="92500" lnSpcReduction="20000"/>
          </a:bodyPr>
          <a:lstStyle/>
          <a:p>
            <a:r>
              <a:rPr lang="en-US" dirty="0" smtClean="0"/>
              <a:t>All currencies have an </a:t>
            </a:r>
            <a:r>
              <a:rPr lang="en-US" dirty="0" smtClean="0">
                <a:solidFill>
                  <a:srgbClr val="00B0F0"/>
                </a:solidFill>
              </a:rPr>
              <a:t>internationally recognized name</a:t>
            </a:r>
            <a:r>
              <a:rPr lang="en-US" dirty="0" smtClean="0"/>
              <a:t> such as US dollars, Chinese Yuan which usually contain the currency type such as dollars, yen, euros and also the name of the country.</a:t>
            </a:r>
          </a:p>
          <a:p>
            <a:r>
              <a:rPr lang="en-US" dirty="0" smtClean="0"/>
              <a:t>Furthermore, they are also given a </a:t>
            </a:r>
            <a:r>
              <a:rPr lang="en-US" dirty="0" smtClean="0">
                <a:solidFill>
                  <a:srgbClr val="00B0F0"/>
                </a:solidFill>
              </a:rPr>
              <a:t>unique three letter code</a:t>
            </a:r>
            <a:r>
              <a:rPr lang="en-US" dirty="0"/>
              <a:t> </a:t>
            </a:r>
            <a:r>
              <a:rPr lang="en-US" dirty="0" smtClean="0"/>
              <a:t>and even a </a:t>
            </a:r>
            <a:r>
              <a:rPr lang="en-US" dirty="0" smtClean="0">
                <a:solidFill>
                  <a:srgbClr val="00B0F0"/>
                </a:solidFill>
              </a:rPr>
              <a:t>three digit numerical code</a:t>
            </a:r>
            <a:r>
              <a:rPr lang="en-US" dirty="0" smtClean="0"/>
              <a:t>. </a:t>
            </a:r>
          </a:p>
          <a:p>
            <a:pPr lvl="1"/>
            <a:r>
              <a:rPr lang="en-US" dirty="0" smtClean="0"/>
              <a:t>This is more efficient for people who regularly trade currency and also avoids confusion where multiple currencies use similar names. </a:t>
            </a:r>
            <a:r>
              <a:rPr lang="en-US" dirty="0" err="1" smtClean="0"/>
              <a:t>Eg</a:t>
            </a:r>
            <a:r>
              <a:rPr lang="en-US" dirty="0" smtClean="0"/>
              <a:t>. US Dollars/Canadian dollars/Australian Dollars; Mexican Pesos/Philippines Pesos, </a:t>
            </a:r>
            <a:endParaRPr lang="en-US" dirty="0"/>
          </a:p>
        </p:txBody>
      </p:sp>
      <p:sp>
        <p:nvSpPr>
          <p:cNvPr id="4" name="Rectangle 3"/>
          <p:cNvSpPr/>
          <p:nvPr/>
        </p:nvSpPr>
        <p:spPr>
          <a:xfrm>
            <a:off x="7669161" y="626931"/>
            <a:ext cx="3546987" cy="646331"/>
          </a:xfrm>
          <a:prstGeom prst="rect">
            <a:avLst/>
          </a:prstGeom>
        </p:spPr>
        <p:txBody>
          <a:bodyPr wrap="square">
            <a:spAutoFit/>
          </a:bodyPr>
          <a:lstStyle/>
          <a:p>
            <a:r>
              <a:rPr lang="en-US" dirty="0">
                <a:hlinkClick r:id="rId2"/>
              </a:rPr>
              <a:t>List of Currency Codes by Country (ISO 4217) (iban.com)</a:t>
            </a:r>
            <a:endParaRPr lang="en-US" dirty="0"/>
          </a:p>
        </p:txBody>
      </p:sp>
      <p:pic>
        <p:nvPicPr>
          <p:cNvPr id="1028" name="Picture 4" descr="Currency Pairs - FX Majors, Minors and Crosses | Pepperst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822" y="1825625"/>
            <a:ext cx="5273656" cy="4221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4702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There is high inflation in the US.</a:t>
            </a:r>
            <a:endParaRPr lang="en-US" dirty="0"/>
          </a:p>
        </p:txBody>
      </p:sp>
      <p:sp>
        <p:nvSpPr>
          <p:cNvPr id="3" name="Content Placeholder 2"/>
          <p:cNvSpPr>
            <a:spLocks noGrp="1"/>
          </p:cNvSpPr>
          <p:nvPr>
            <p:ph idx="1"/>
          </p:nvPr>
        </p:nvSpPr>
        <p:spPr>
          <a:xfrm>
            <a:off x="6921500" y="1825625"/>
            <a:ext cx="4432300" cy="4351338"/>
          </a:xfrm>
        </p:spPr>
        <p:txBody>
          <a:bodyPr/>
          <a:lstStyle/>
          <a:p>
            <a:r>
              <a:rPr lang="en-US" dirty="0" smtClean="0">
                <a:solidFill>
                  <a:srgbClr val="0070C0"/>
                </a:solidFill>
              </a:rPr>
              <a:t>People are less likely to want USD, because inflation makes money worth less over time.</a:t>
            </a:r>
            <a:endParaRPr lang="en-US" dirty="0">
              <a:solidFill>
                <a:srgbClr val="0070C0"/>
              </a:solidFill>
            </a:endParaRPr>
          </a:p>
        </p:txBody>
      </p:sp>
      <p:pic>
        <p:nvPicPr>
          <p:cNvPr id="4" name="Picture 3"/>
          <p:cNvPicPr>
            <a:picLocks noChangeAspect="1"/>
          </p:cNvPicPr>
          <p:nvPr/>
        </p:nvPicPr>
        <p:blipFill>
          <a:blip r:embed="rId2"/>
          <a:stretch>
            <a:fillRect/>
          </a:stretch>
        </p:blipFill>
        <p:spPr>
          <a:xfrm>
            <a:off x="658263" y="2086502"/>
            <a:ext cx="6077798" cy="3829584"/>
          </a:xfrm>
          <a:prstGeom prst="rect">
            <a:avLst/>
          </a:prstGeom>
        </p:spPr>
      </p:pic>
    </p:spTree>
    <p:extLst>
      <p:ext uri="{BB962C8B-B14F-4D97-AF65-F5344CB8AC3E}">
        <p14:creationId xmlns:p14="http://schemas.microsoft.com/office/powerpoint/2010/main" val="408750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Currency Questions</a:t>
            </a:r>
            <a:endParaRPr lang="en-US" dirty="0"/>
          </a:p>
        </p:txBody>
      </p:sp>
      <p:sp>
        <p:nvSpPr>
          <p:cNvPr id="4" name="Text Placeholder 3"/>
          <p:cNvSpPr>
            <a:spLocks noGrp="1"/>
          </p:cNvSpPr>
          <p:nvPr>
            <p:ph type="body" idx="1"/>
          </p:nvPr>
        </p:nvSpPr>
        <p:spPr/>
        <p:txBody>
          <a:bodyPr/>
          <a:lstStyle/>
          <a:p>
            <a:r>
              <a:rPr lang="en-US" dirty="0" smtClean="0"/>
              <a:t>We have looked at movements in a single foreign currency market, but often questions will involve two currencies. </a:t>
            </a:r>
            <a:endParaRPr lang="en-US" dirty="0"/>
          </a:p>
        </p:txBody>
      </p:sp>
    </p:spTree>
    <p:extLst>
      <p:ext uri="{BB962C8B-B14F-4D97-AF65-F5344CB8AC3E}">
        <p14:creationId xmlns:p14="http://schemas.microsoft.com/office/powerpoint/2010/main" val="7775795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88" y="0"/>
            <a:ext cx="10515600" cy="751406"/>
          </a:xfrm>
        </p:spPr>
        <p:txBody>
          <a:bodyPr>
            <a:noAutofit/>
          </a:bodyPr>
          <a:lstStyle/>
          <a:p>
            <a:r>
              <a:rPr lang="en-US" sz="3200" dirty="0" smtClean="0"/>
              <a:t>Relationship Between Two Currencies – Supply and Demand</a:t>
            </a:r>
            <a:endParaRPr lang="en-US" sz="3200" dirty="0"/>
          </a:p>
        </p:txBody>
      </p:sp>
      <p:sp>
        <p:nvSpPr>
          <p:cNvPr id="3" name="Content Placeholder 2"/>
          <p:cNvSpPr>
            <a:spLocks noGrp="1"/>
          </p:cNvSpPr>
          <p:nvPr>
            <p:ph idx="1"/>
          </p:nvPr>
        </p:nvSpPr>
        <p:spPr>
          <a:xfrm>
            <a:off x="567892" y="751406"/>
            <a:ext cx="7151570" cy="1857040"/>
          </a:xfrm>
        </p:spPr>
        <p:txBody>
          <a:bodyPr>
            <a:normAutofit fontScale="47500" lnSpcReduction="20000"/>
          </a:bodyPr>
          <a:lstStyle/>
          <a:p>
            <a:r>
              <a:rPr lang="en-US" dirty="0"/>
              <a:t>We have covered the demand and supply of a single currency. </a:t>
            </a:r>
            <a:endParaRPr lang="en-US" dirty="0" smtClean="0"/>
          </a:p>
          <a:p>
            <a:r>
              <a:rPr lang="en-US" dirty="0" smtClean="0"/>
              <a:t>However we often need to consider how movements in one market affect another market.</a:t>
            </a:r>
            <a:endParaRPr lang="en-US" dirty="0"/>
          </a:p>
          <a:p>
            <a:r>
              <a:rPr lang="en-US" dirty="0" smtClean="0"/>
              <a:t>The rule for this is as follows:</a:t>
            </a:r>
          </a:p>
          <a:p>
            <a:pPr lvl="1"/>
            <a:r>
              <a:rPr lang="en-US" sz="3000" b="1" dirty="0" smtClean="0"/>
              <a:t>∆Demand </a:t>
            </a:r>
            <a:r>
              <a:rPr lang="en-US" sz="3000" b="1" dirty="0"/>
              <a:t>of Currency A = ∆ </a:t>
            </a:r>
            <a:r>
              <a:rPr lang="en-US" sz="3000" b="1" dirty="0" smtClean="0"/>
              <a:t>Supply </a:t>
            </a:r>
            <a:r>
              <a:rPr lang="en-US" sz="3000" b="1" dirty="0"/>
              <a:t>of Currency </a:t>
            </a:r>
            <a:r>
              <a:rPr lang="en-US" sz="3000" b="1" dirty="0" smtClean="0"/>
              <a:t>B</a:t>
            </a:r>
          </a:p>
          <a:p>
            <a:pPr lvl="1"/>
            <a:r>
              <a:rPr lang="en-US" sz="3000" b="1" dirty="0"/>
              <a:t>∆Demand of Currency B</a:t>
            </a:r>
            <a:r>
              <a:rPr lang="en-US" sz="3000" b="1" dirty="0" smtClean="0"/>
              <a:t> </a:t>
            </a:r>
            <a:r>
              <a:rPr lang="en-US" sz="3000" b="1" dirty="0"/>
              <a:t>= ∆ Supply of Currency </a:t>
            </a:r>
            <a:r>
              <a:rPr lang="en-US" sz="3000" b="1" dirty="0" smtClean="0"/>
              <a:t>A</a:t>
            </a:r>
          </a:p>
          <a:p>
            <a:pPr lvl="1"/>
            <a:r>
              <a:rPr lang="en-US" sz="3000" b="1" dirty="0" smtClean="0"/>
              <a:t>The movement will also be in the same direction </a:t>
            </a:r>
            <a:r>
              <a:rPr lang="en-US" sz="3000" b="1" dirty="0" err="1" smtClean="0"/>
              <a:t>ie</a:t>
            </a:r>
            <a:r>
              <a:rPr lang="en-US" sz="3000" b="1" dirty="0" smtClean="0"/>
              <a:t>. </a:t>
            </a:r>
            <a:r>
              <a:rPr lang="en-US" sz="3200" dirty="0">
                <a:solidFill>
                  <a:srgbClr val="0070C0"/>
                </a:solidFill>
              </a:rPr>
              <a:t>↑Demand of Currency A = ↑ Supply of Currency B</a:t>
            </a:r>
          </a:p>
          <a:p>
            <a:pPr lvl="1"/>
            <a:endParaRPr lang="en-US" sz="3000" b="1" dirty="0"/>
          </a:p>
          <a:p>
            <a:endParaRPr lang="en-US" sz="3400" b="1" dirty="0" smtClean="0"/>
          </a:p>
          <a:p>
            <a:endParaRPr lang="en-US" dirty="0"/>
          </a:p>
        </p:txBody>
      </p:sp>
      <p:pic>
        <p:nvPicPr>
          <p:cNvPr id="4" name="Picture 3"/>
          <p:cNvPicPr>
            <a:picLocks noChangeAspect="1"/>
          </p:cNvPicPr>
          <p:nvPr/>
        </p:nvPicPr>
        <p:blipFill>
          <a:blip r:embed="rId2"/>
          <a:stretch>
            <a:fillRect/>
          </a:stretch>
        </p:blipFill>
        <p:spPr>
          <a:xfrm>
            <a:off x="432707" y="2499042"/>
            <a:ext cx="10345181" cy="4111659"/>
          </a:xfrm>
          <a:prstGeom prst="rect">
            <a:avLst/>
          </a:prstGeom>
        </p:spPr>
      </p:pic>
      <p:cxnSp>
        <p:nvCxnSpPr>
          <p:cNvPr id="6" name="Straight Connector 5"/>
          <p:cNvCxnSpPr/>
          <p:nvPr/>
        </p:nvCxnSpPr>
        <p:spPr>
          <a:xfrm>
            <a:off x="3089709" y="3214838"/>
            <a:ext cx="2310064" cy="24159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334451" y="3927107"/>
            <a:ext cx="2714324" cy="21656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2820202" y="3570973"/>
            <a:ext cx="616017" cy="3561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8824762" y="4075372"/>
            <a:ext cx="616017" cy="3561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292614" y="4075372"/>
            <a:ext cx="1973179" cy="2308324"/>
          </a:xfrm>
          <a:prstGeom prst="rect">
            <a:avLst/>
          </a:prstGeom>
          <a:noFill/>
        </p:spPr>
        <p:txBody>
          <a:bodyPr wrap="square" rtlCol="0">
            <a:spAutoFit/>
          </a:bodyPr>
          <a:lstStyle/>
          <a:p>
            <a:r>
              <a:rPr lang="en-US" dirty="0" smtClean="0"/>
              <a:t>In this case, there is more demand for Dollars.</a:t>
            </a:r>
          </a:p>
          <a:p>
            <a:r>
              <a:rPr lang="en-US" dirty="0" smtClean="0"/>
              <a:t>This means that people are giving up more of their </a:t>
            </a:r>
            <a:r>
              <a:rPr lang="en-US" dirty="0" err="1" smtClean="0"/>
              <a:t>Reales</a:t>
            </a:r>
            <a:r>
              <a:rPr lang="en-US" dirty="0" smtClean="0"/>
              <a:t> to buy Dollars.</a:t>
            </a:r>
            <a:endParaRPr lang="en-US" dirty="0"/>
          </a:p>
        </p:txBody>
      </p:sp>
      <p:sp>
        <p:nvSpPr>
          <p:cNvPr id="5" name="TextBox 4"/>
          <p:cNvSpPr txBox="1"/>
          <p:nvPr/>
        </p:nvSpPr>
        <p:spPr>
          <a:xfrm>
            <a:off x="8027469" y="658719"/>
            <a:ext cx="4321744" cy="1169551"/>
          </a:xfrm>
          <a:prstGeom prst="rect">
            <a:avLst/>
          </a:prstGeom>
          <a:solidFill>
            <a:srgbClr val="FFFF00"/>
          </a:solidFill>
        </p:spPr>
        <p:txBody>
          <a:bodyPr wrap="square" rtlCol="0">
            <a:spAutoFit/>
          </a:bodyPr>
          <a:lstStyle/>
          <a:p>
            <a:r>
              <a:rPr lang="en-US" sz="1400" dirty="0" smtClean="0">
                <a:solidFill>
                  <a:srgbClr val="FF0000"/>
                </a:solidFill>
              </a:rPr>
              <a:t>Summary</a:t>
            </a:r>
          </a:p>
          <a:p>
            <a:r>
              <a:rPr lang="en-US" sz="1400" dirty="0" smtClean="0">
                <a:solidFill>
                  <a:srgbClr val="FF0000"/>
                </a:solidFill>
              </a:rPr>
              <a:t>∆</a:t>
            </a:r>
            <a:r>
              <a:rPr lang="en-US" sz="1400" dirty="0">
                <a:solidFill>
                  <a:srgbClr val="FF0000"/>
                </a:solidFill>
              </a:rPr>
              <a:t>Demand of Currency A = ∆ Supply of Currency </a:t>
            </a:r>
            <a:r>
              <a:rPr lang="en-US" sz="1400" dirty="0" smtClean="0">
                <a:solidFill>
                  <a:srgbClr val="FF0000"/>
                </a:solidFill>
              </a:rPr>
              <a:t>B</a:t>
            </a:r>
          </a:p>
          <a:p>
            <a:r>
              <a:rPr lang="en-US" sz="1400" dirty="0" smtClean="0">
                <a:solidFill>
                  <a:srgbClr val="FF0000"/>
                </a:solidFill>
              </a:rPr>
              <a:t>∆</a:t>
            </a:r>
            <a:r>
              <a:rPr lang="en-US" sz="1400" dirty="0">
                <a:solidFill>
                  <a:srgbClr val="FF0000"/>
                </a:solidFill>
              </a:rPr>
              <a:t>Demand of Currency B = ∆ Supply of Currency A</a:t>
            </a:r>
          </a:p>
          <a:p>
            <a:r>
              <a:rPr lang="en-US" sz="1400" dirty="0" smtClean="0">
                <a:solidFill>
                  <a:srgbClr val="FF0000"/>
                </a:solidFill>
              </a:rPr>
              <a:t>Movement </a:t>
            </a:r>
            <a:r>
              <a:rPr lang="en-US" sz="1400" dirty="0">
                <a:solidFill>
                  <a:srgbClr val="FF0000"/>
                </a:solidFill>
              </a:rPr>
              <a:t>will also be in the same direction </a:t>
            </a:r>
            <a:r>
              <a:rPr lang="en-US" sz="1400" dirty="0" err="1">
                <a:solidFill>
                  <a:srgbClr val="FF0000"/>
                </a:solidFill>
              </a:rPr>
              <a:t>ie</a:t>
            </a:r>
            <a:r>
              <a:rPr lang="en-US" sz="1400" dirty="0">
                <a:solidFill>
                  <a:srgbClr val="FF0000"/>
                </a:solidFill>
              </a:rPr>
              <a:t>. ↑Demand of Currency A = ↑ Supply of Currency B</a:t>
            </a:r>
          </a:p>
        </p:txBody>
      </p:sp>
      <p:sp>
        <p:nvSpPr>
          <p:cNvPr id="13" name="Rectangle 12"/>
          <p:cNvSpPr/>
          <p:nvPr/>
        </p:nvSpPr>
        <p:spPr>
          <a:xfrm>
            <a:off x="4524562" y="3969841"/>
            <a:ext cx="1842550" cy="461665"/>
          </a:xfrm>
          <a:prstGeom prst="rect">
            <a:avLst/>
          </a:prstGeom>
          <a:solidFill>
            <a:schemeClr val="accent4">
              <a:lumMod val="20000"/>
              <a:lumOff val="80000"/>
            </a:schemeClr>
          </a:solidFill>
        </p:spPr>
        <p:txBody>
          <a:bodyPr wrap="square">
            <a:spAutoFit/>
          </a:bodyPr>
          <a:lstStyle/>
          <a:p>
            <a:r>
              <a:rPr lang="en-US" sz="1200" dirty="0" smtClean="0">
                <a:solidFill>
                  <a:srgbClr val="0070C0"/>
                </a:solidFill>
              </a:rPr>
              <a:t>↑Demand </a:t>
            </a:r>
            <a:r>
              <a:rPr lang="en-US" sz="1200" dirty="0">
                <a:solidFill>
                  <a:srgbClr val="0070C0"/>
                </a:solidFill>
              </a:rPr>
              <a:t>of Currency A = ↑</a:t>
            </a:r>
            <a:r>
              <a:rPr lang="en-US" sz="1200" dirty="0" smtClean="0">
                <a:solidFill>
                  <a:srgbClr val="0070C0"/>
                </a:solidFill>
              </a:rPr>
              <a:t> Supply </a:t>
            </a:r>
            <a:r>
              <a:rPr lang="en-US" sz="1200" dirty="0">
                <a:solidFill>
                  <a:srgbClr val="0070C0"/>
                </a:solidFill>
              </a:rPr>
              <a:t>of Currency B</a:t>
            </a:r>
          </a:p>
        </p:txBody>
      </p:sp>
    </p:spTree>
    <p:extLst>
      <p:ext uri="{BB962C8B-B14F-4D97-AF65-F5344CB8AC3E}">
        <p14:creationId xmlns:p14="http://schemas.microsoft.com/office/powerpoint/2010/main" val="22651614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02" y="278499"/>
            <a:ext cx="10515600" cy="751406"/>
          </a:xfrm>
        </p:spPr>
        <p:txBody>
          <a:bodyPr>
            <a:noAutofit/>
          </a:bodyPr>
          <a:lstStyle/>
          <a:p>
            <a:r>
              <a:rPr lang="en-US" sz="3200" dirty="0"/>
              <a:t>Relationship Between Two Currencies – Supply and Demand</a:t>
            </a:r>
          </a:p>
        </p:txBody>
      </p:sp>
      <p:sp>
        <p:nvSpPr>
          <p:cNvPr id="3" name="Content Placeholder 2"/>
          <p:cNvSpPr>
            <a:spLocks noGrp="1"/>
          </p:cNvSpPr>
          <p:nvPr>
            <p:ph idx="1"/>
          </p:nvPr>
        </p:nvSpPr>
        <p:spPr>
          <a:xfrm>
            <a:off x="354902" y="1029905"/>
            <a:ext cx="10136635" cy="1010651"/>
          </a:xfrm>
        </p:spPr>
        <p:txBody>
          <a:bodyPr>
            <a:normAutofit fontScale="92500" lnSpcReduction="20000"/>
          </a:bodyPr>
          <a:lstStyle/>
          <a:p>
            <a:r>
              <a:rPr lang="en-US" dirty="0" smtClean="0"/>
              <a:t>In this case, if the </a:t>
            </a:r>
            <a:r>
              <a:rPr lang="en-US" dirty="0" err="1" smtClean="0"/>
              <a:t>Demand</a:t>
            </a:r>
            <a:r>
              <a:rPr lang="en-US" baseline="-25000" dirty="0" err="1"/>
              <a:t>D</a:t>
            </a:r>
            <a:r>
              <a:rPr lang="en-US" baseline="-25000" dirty="0" err="1" smtClean="0"/>
              <a:t>ollars</a:t>
            </a:r>
            <a:r>
              <a:rPr lang="en-US" dirty="0" smtClean="0"/>
              <a:t> decreases, this means that less people who have </a:t>
            </a:r>
            <a:r>
              <a:rPr lang="en-US" dirty="0" err="1" smtClean="0"/>
              <a:t>Reales</a:t>
            </a:r>
            <a:r>
              <a:rPr lang="en-US" dirty="0" smtClean="0"/>
              <a:t> are exchanging their </a:t>
            </a:r>
            <a:r>
              <a:rPr lang="en-US" dirty="0" err="1" smtClean="0"/>
              <a:t>Reales</a:t>
            </a:r>
            <a:r>
              <a:rPr lang="en-US" dirty="0" smtClean="0"/>
              <a:t> for dollars, therefore </a:t>
            </a:r>
            <a:r>
              <a:rPr lang="en-US" dirty="0" err="1" smtClean="0"/>
              <a:t>Supply</a:t>
            </a:r>
            <a:r>
              <a:rPr lang="en-US" baseline="-25000" dirty="0" err="1" smtClean="0"/>
              <a:t>Reales</a:t>
            </a:r>
            <a:r>
              <a:rPr lang="en-US" dirty="0" smtClean="0"/>
              <a:t> is less</a:t>
            </a:r>
            <a:endParaRPr lang="en-US" dirty="0"/>
          </a:p>
        </p:txBody>
      </p:sp>
      <p:pic>
        <p:nvPicPr>
          <p:cNvPr id="4" name="Picture 3"/>
          <p:cNvPicPr>
            <a:picLocks noChangeAspect="1"/>
          </p:cNvPicPr>
          <p:nvPr/>
        </p:nvPicPr>
        <p:blipFill>
          <a:blip r:embed="rId2"/>
          <a:stretch>
            <a:fillRect/>
          </a:stretch>
        </p:blipFill>
        <p:spPr>
          <a:xfrm>
            <a:off x="160363" y="2123405"/>
            <a:ext cx="11193437" cy="4448796"/>
          </a:xfrm>
          <a:prstGeom prst="rect">
            <a:avLst/>
          </a:prstGeom>
        </p:spPr>
      </p:pic>
      <p:cxnSp>
        <p:nvCxnSpPr>
          <p:cNvPr id="5" name="Straight Connector 4"/>
          <p:cNvCxnSpPr/>
          <p:nvPr/>
        </p:nvCxnSpPr>
        <p:spPr>
          <a:xfrm>
            <a:off x="1645920" y="3655748"/>
            <a:ext cx="2310064" cy="24159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602931" y="2955293"/>
            <a:ext cx="2714324" cy="21656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ight Arrow 6"/>
          <p:cNvSpPr/>
          <p:nvPr/>
        </p:nvSpPr>
        <p:spPr>
          <a:xfrm rot="10800000">
            <a:off x="2036545" y="3719238"/>
            <a:ext cx="616017" cy="3561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8383604" y="3666191"/>
            <a:ext cx="616017" cy="35613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189945" y="3555608"/>
            <a:ext cx="1973179" cy="2031325"/>
          </a:xfrm>
          <a:prstGeom prst="rect">
            <a:avLst/>
          </a:prstGeom>
          <a:noFill/>
        </p:spPr>
        <p:txBody>
          <a:bodyPr wrap="square" rtlCol="0">
            <a:spAutoFit/>
          </a:bodyPr>
          <a:lstStyle/>
          <a:p>
            <a:r>
              <a:rPr lang="en-US" dirty="0" smtClean="0"/>
              <a:t>In this case, there is less demand for Dollars.</a:t>
            </a:r>
          </a:p>
          <a:p>
            <a:r>
              <a:rPr lang="en-US" dirty="0" smtClean="0"/>
              <a:t>This means that people are giving up fewer </a:t>
            </a:r>
            <a:r>
              <a:rPr lang="en-US" dirty="0" err="1" smtClean="0"/>
              <a:t>Reales</a:t>
            </a:r>
            <a:r>
              <a:rPr lang="en-US" dirty="0" smtClean="0"/>
              <a:t> to buy Dollars.</a:t>
            </a:r>
            <a:r>
              <a:rPr lang="en-US" dirty="0">
                <a:solidFill>
                  <a:srgbClr val="FF0000"/>
                </a:solidFill>
              </a:rPr>
              <a:t> </a:t>
            </a:r>
            <a:endParaRPr lang="en-US" dirty="0"/>
          </a:p>
        </p:txBody>
      </p:sp>
      <p:sp>
        <p:nvSpPr>
          <p:cNvPr id="10" name="Rectangle 9"/>
          <p:cNvSpPr/>
          <p:nvPr/>
        </p:nvSpPr>
        <p:spPr>
          <a:xfrm>
            <a:off x="4520266" y="3844258"/>
            <a:ext cx="1842550" cy="461665"/>
          </a:xfrm>
          <a:prstGeom prst="rect">
            <a:avLst/>
          </a:prstGeom>
          <a:solidFill>
            <a:schemeClr val="accent4">
              <a:lumMod val="20000"/>
              <a:lumOff val="80000"/>
            </a:schemeClr>
          </a:solidFill>
        </p:spPr>
        <p:txBody>
          <a:bodyPr wrap="square">
            <a:spAutoFit/>
          </a:bodyPr>
          <a:lstStyle/>
          <a:p>
            <a:r>
              <a:rPr lang="en-US" sz="1200" dirty="0" smtClean="0">
                <a:solidFill>
                  <a:srgbClr val="0070C0"/>
                </a:solidFill>
              </a:rPr>
              <a:t>↓Demand </a:t>
            </a:r>
            <a:r>
              <a:rPr lang="en-US" sz="1200" dirty="0">
                <a:solidFill>
                  <a:srgbClr val="0070C0"/>
                </a:solidFill>
              </a:rPr>
              <a:t>of Currency A = ↓ </a:t>
            </a:r>
            <a:r>
              <a:rPr lang="en-US" sz="1200" dirty="0" smtClean="0">
                <a:solidFill>
                  <a:srgbClr val="0070C0"/>
                </a:solidFill>
              </a:rPr>
              <a:t>Supply </a:t>
            </a:r>
            <a:r>
              <a:rPr lang="en-US" sz="1200" dirty="0">
                <a:solidFill>
                  <a:srgbClr val="0070C0"/>
                </a:solidFill>
              </a:rPr>
              <a:t>of Currency B</a:t>
            </a:r>
          </a:p>
        </p:txBody>
      </p:sp>
    </p:spTree>
    <p:extLst>
      <p:ext uri="{BB962C8B-B14F-4D97-AF65-F5344CB8AC3E}">
        <p14:creationId xmlns:p14="http://schemas.microsoft.com/office/powerpoint/2010/main" val="40147148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195" y="1314485"/>
            <a:ext cx="10515600" cy="3534192"/>
          </a:xfrm>
        </p:spPr>
        <p:txBody>
          <a:bodyPr>
            <a:normAutofit fontScale="92500" lnSpcReduction="20000"/>
          </a:bodyPr>
          <a:lstStyle/>
          <a:p>
            <a:r>
              <a:rPr lang="en-US" sz="4800" dirty="0" smtClean="0"/>
              <a:t>Remember that when there are only a </a:t>
            </a:r>
            <a:r>
              <a:rPr lang="en-US" sz="4800" dirty="0" smtClean="0">
                <a:solidFill>
                  <a:srgbClr val="00B0F0"/>
                </a:solidFill>
              </a:rPr>
              <a:t>change in demand for a currency</a:t>
            </a:r>
            <a:r>
              <a:rPr lang="en-US" sz="4800" dirty="0" smtClean="0"/>
              <a:t>, there is </a:t>
            </a:r>
            <a:r>
              <a:rPr lang="en-US" sz="4800" dirty="0" smtClean="0">
                <a:solidFill>
                  <a:srgbClr val="00B0F0"/>
                </a:solidFill>
              </a:rPr>
              <a:t>always</a:t>
            </a:r>
            <a:r>
              <a:rPr lang="en-US" sz="4800" dirty="0" smtClean="0"/>
              <a:t> a </a:t>
            </a:r>
            <a:r>
              <a:rPr lang="en-US" sz="4800" dirty="0" smtClean="0">
                <a:solidFill>
                  <a:srgbClr val="00B0F0"/>
                </a:solidFill>
              </a:rPr>
              <a:t>change in supply of the other currency </a:t>
            </a:r>
            <a:r>
              <a:rPr lang="en-US" sz="4800" dirty="0" smtClean="0"/>
              <a:t>(in the same direction)!</a:t>
            </a:r>
          </a:p>
          <a:p>
            <a:pPr lvl="1"/>
            <a:r>
              <a:rPr lang="en-US" sz="4400" dirty="0" smtClean="0"/>
              <a:t>Why? Money going to one currency means money leaving another currency. </a:t>
            </a:r>
            <a:endParaRPr lang="en-US" sz="4400" dirty="0"/>
          </a:p>
          <a:p>
            <a:pPr lvl="1"/>
            <a:r>
              <a:rPr lang="en-US" sz="2600" dirty="0" smtClean="0"/>
              <a:t>Note: This applies especially in AP Macro Questions where the question is only dealing with two currencies.</a:t>
            </a: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7357379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happens to supply of currency B when there is an increase in demand of currency A?</a:t>
            </a:r>
          </a:p>
          <a:p>
            <a:r>
              <a:rPr lang="en-US" dirty="0" smtClean="0">
                <a:solidFill>
                  <a:srgbClr val="0070C0"/>
                </a:solidFill>
              </a:rPr>
              <a:t>We assume there is an increase in supply of currency B.</a:t>
            </a:r>
          </a:p>
          <a:p>
            <a:pPr lvl="1"/>
            <a:r>
              <a:rPr lang="en-US" dirty="0" smtClean="0">
                <a:solidFill>
                  <a:srgbClr val="0070C0"/>
                </a:solidFill>
              </a:rPr>
              <a:t>(People with currency B are giving them away to get more currency A.)</a:t>
            </a:r>
            <a:endParaRPr lang="en-US" dirty="0">
              <a:solidFill>
                <a:srgbClr val="0070C0"/>
              </a:solidFill>
            </a:endParaRPr>
          </a:p>
        </p:txBody>
      </p:sp>
    </p:spTree>
    <p:extLst>
      <p:ext uri="{BB962C8B-B14F-4D97-AF65-F5344CB8AC3E}">
        <p14:creationId xmlns:p14="http://schemas.microsoft.com/office/powerpoint/2010/main" val="108610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Suppose there is an increase in investment in Chinese stocks. What would happen to the supply and demand of RMB and AUD (Australian Dollars)?</a:t>
            </a:r>
          </a:p>
          <a:p>
            <a:r>
              <a:rPr lang="en-US" dirty="0" smtClean="0">
                <a:solidFill>
                  <a:srgbClr val="0070C0"/>
                </a:solidFill>
              </a:rPr>
              <a:t>↑Demand for RMB </a:t>
            </a:r>
          </a:p>
          <a:p>
            <a:r>
              <a:rPr lang="en-US" dirty="0" smtClean="0">
                <a:solidFill>
                  <a:srgbClr val="0070C0"/>
                </a:solidFill>
              </a:rPr>
              <a:t>↑Supply of AUD</a:t>
            </a:r>
          </a:p>
          <a:p>
            <a:r>
              <a:rPr lang="en-US" dirty="0" smtClean="0">
                <a:solidFill>
                  <a:srgbClr val="0070C0"/>
                </a:solidFill>
              </a:rPr>
              <a:t>People with Australian Dollars would be exchanging this for RMB in order to invest in Chinese stocks.</a:t>
            </a:r>
            <a:endParaRPr lang="en-US" dirty="0">
              <a:solidFill>
                <a:srgbClr val="0070C0"/>
              </a:solidFill>
            </a:endParaRPr>
          </a:p>
        </p:txBody>
      </p:sp>
    </p:spTree>
    <p:extLst>
      <p:ext uri="{BB962C8B-B14F-4D97-AF65-F5344CB8AC3E}">
        <p14:creationId xmlns:p14="http://schemas.microsoft.com/office/powerpoint/2010/main" val="236263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88" y="0"/>
            <a:ext cx="10515600" cy="751406"/>
          </a:xfrm>
        </p:spPr>
        <p:txBody>
          <a:bodyPr>
            <a:noAutofit/>
          </a:bodyPr>
          <a:lstStyle/>
          <a:p>
            <a:r>
              <a:rPr lang="en-US" sz="3200" dirty="0" smtClean="0"/>
              <a:t>Relationship Between Two Currencies – Exchange Rates</a:t>
            </a:r>
            <a:endParaRPr lang="en-US" sz="3200" dirty="0"/>
          </a:p>
        </p:txBody>
      </p:sp>
      <p:sp>
        <p:nvSpPr>
          <p:cNvPr id="3" name="Content Placeholder 2"/>
          <p:cNvSpPr>
            <a:spLocks noGrp="1"/>
          </p:cNvSpPr>
          <p:nvPr>
            <p:ph idx="1"/>
          </p:nvPr>
        </p:nvSpPr>
        <p:spPr>
          <a:xfrm>
            <a:off x="567892" y="751406"/>
            <a:ext cx="7555830" cy="1491280"/>
          </a:xfrm>
        </p:spPr>
        <p:txBody>
          <a:bodyPr>
            <a:normAutofit fontScale="62500" lnSpcReduction="20000"/>
          </a:bodyPr>
          <a:lstStyle/>
          <a:p>
            <a:r>
              <a:rPr lang="en-US" dirty="0" smtClean="0"/>
              <a:t>We have looked at how Demand and Supply are related in multiple markets, therefore we can also examine the relationship between exchange rates.</a:t>
            </a:r>
            <a:endParaRPr lang="en-US" dirty="0"/>
          </a:p>
          <a:p>
            <a:r>
              <a:rPr lang="en-US" dirty="0" smtClean="0"/>
              <a:t>The rule for this is as follows:</a:t>
            </a:r>
          </a:p>
          <a:p>
            <a:pPr lvl="1"/>
            <a:r>
              <a:rPr lang="en-US" sz="3000" b="1" dirty="0" smtClean="0"/>
              <a:t>↑Exchange Rate </a:t>
            </a:r>
            <a:r>
              <a:rPr lang="en-US" sz="3000" b="1" dirty="0"/>
              <a:t>of Currency A = ↓ </a:t>
            </a:r>
            <a:r>
              <a:rPr lang="en-US" sz="3000" b="1" dirty="0" smtClean="0"/>
              <a:t>Exchange Rate </a:t>
            </a:r>
            <a:r>
              <a:rPr lang="en-US" sz="3000" b="1" dirty="0"/>
              <a:t>of Currency </a:t>
            </a:r>
            <a:r>
              <a:rPr lang="en-US" sz="3000" b="1" dirty="0" smtClean="0"/>
              <a:t>B</a:t>
            </a:r>
          </a:p>
          <a:p>
            <a:pPr lvl="1"/>
            <a:r>
              <a:rPr lang="en-US" sz="3000" b="1" dirty="0"/>
              <a:t>↓ </a:t>
            </a:r>
            <a:r>
              <a:rPr lang="en-US" sz="3000" b="1" dirty="0" smtClean="0"/>
              <a:t>Exchange </a:t>
            </a:r>
            <a:r>
              <a:rPr lang="en-US" sz="3000" b="1" dirty="0"/>
              <a:t>Rate of Currency A = ↑</a:t>
            </a:r>
            <a:r>
              <a:rPr lang="en-US" sz="3000" b="1" dirty="0" smtClean="0"/>
              <a:t> </a:t>
            </a:r>
            <a:r>
              <a:rPr lang="en-US" sz="3000" b="1" dirty="0"/>
              <a:t>Exchange Rate of Currency </a:t>
            </a:r>
            <a:r>
              <a:rPr lang="en-US" sz="3000" b="1" dirty="0" smtClean="0"/>
              <a:t>B</a:t>
            </a:r>
            <a:endParaRPr lang="en-US" sz="3000" b="1" dirty="0"/>
          </a:p>
        </p:txBody>
      </p:sp>
      <p:pic>
        <p:nvPicPr>
          <p:cNvPr id="4" name="Picture 3"/>
          <p:cNvPicPr>
            <a:picLocks noChangeAspect="1"/>
          </p:cNvPicPr>
          <p:nvPr/>
        </p:nvPicPr>
        <p:blipFill>
          <a:blip r:embed="rId2"/>
          <a:stretch>
            <a:fillRect/>
          </a:stretch>
        </p:blipFill>
        <p:spPr>
          <a:xfrm>
            <a:off x="432707" y="2499042"/>
            <a:ext cx="10345181" cy="4111659"/>
          </a:xfrm>
          <a:prstGeom prst="rect">
            <a:avLst/>
          </a:prstGeom>
        </p:spPr>
      </p:pic>
      <p:cxnSp>
        <p:nvCxnSpPr>
          <p:cNvPr id="6" name="Straight Connector 5"/>
          <p:cNvCxnSpPr/>
          <p:nvPr/>
        </p:nvCxnSpPr>
        <p:spPr>
          <a:xfrm>
            <a:off x="3089709" y="3214838"/>
            <a:ext cx="2310064" cy="24159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334451" y="3927107"/>
            <a:ext cx="2714324" cy="21656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rot="16200000">
            <a:off x="1287826" y="4288216"/>
            <a:ext cx="417809" cy="37538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5899544" y="4806122"/>
            <a:ext cx="351964" cy="29158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292614" y="4075372"/>
            <a:ext cx="1973179" cy="2585323"/>
          </a:xfrm>
          <a:prstGeom prst="rect">
            <a:avLst/>
          </a:prstGeom>
          <a:noFill/>
        </p:spPr>
        <p:txBody>
          <a:bodyPr wrap="square" rtlCol="0">
            <a:spAutoFit/>
          </a:bodyPr>
          <a:lstStyle/>
          <a:p>
            <a:r>
              <a:rPr lang="en-US" dirty="0" smtClean="0"/>
              <a:t>In this case, there is more demand for Dollars.</a:t>
            </a:r>
          </a:p>
          <a:p>
            <a:r>
              <a:rPr lang="en-US" dirty="0" smtClean="0"/>
              <a:t>This means that people are giving up more of their </a:t>
            </a:r>
            <a:r>
              <a:rPr lang="en-US" dirty="0" err="1" smtClean="0"/>
              <a:t>Reales</a:t>
            </a:r>
            <a:r>
              <a:rPr lang="en-US" dirty="0" smtClean="0"/>
              <a:t> to buy Dollars.</a:t>
            </a:r>
            <a:r>
              <a:rPr lang="en-US" dirty="0">
                <a:solidFill>
                  <a:srgbClr val="FF0000"/>
                </a:solidFill>
              </a:rPr>
              <a:t> </a:t>
            </a:r>
            <a:endParaRPr lang="en-US" dirty="0" smtClean="0"/>
          </a:p>
          <a:p>
            <a:endParaRPr lang="en-US" dirty="0"/>
          </a:p>
        </p:txBody>
      </p:sp>
      <p:sp>
        <p:nvSpPr>
          <p:cNvPr id="5" name="TextBox 4"/>
          <p:cNvSpPr txBox="1"/>
          <p:nvPr/>
        </p:nvSpPr>
        <p:spPr>
          <a:xfrm>
            <a:off x="8268101" y="1310583"/>
            <a:ext cx="3872564" cy="923330"/>
          </a:xfrm>
          <a:prstGeom prst="rect">
            <a:avLst/>
          </a:prstGeom>
          <a:solidFill>
            <a:srgbClr val="FFFF00"/>
          </a:solidFill>
        </p:spPr>
        <p:txBody>
          <a:bodyPr wrap="square" rtlCol="0">
            <a:spAutoFit/>
          </a:bodyPr>
          <a:lstStyle/>
          <a:p>
            <a:r>
              <a:rPr lang="en-US" sz="1400" dirty="0" smtClean="0">
                <a:solidFill>
                  <a:srgbClr val="FF0000"/>
                </a:solidFill>
              </a:rPr>
              <a:t>Summary</a:t>
            </a:r>
          </a:p>
          <a:p>
            <a:r>
              <a:rPr lang="en-US" sz="1400" dirty="0" smtClean="0">
                <a:solidFill>
                  <a:srgbClr val="FF0000"/>
                </a:solidFill>
              </a:rPr>
              <a:t>∆</a:t>
            </a:r>
            <a:r>
              <a:rPr lang="en-US" sz="1400" dirty="0">
                <a:solidFill>
                  <a:srgbClr val="FF0000"/>
                </a:solidFill>
              </a:rPr>
              <a:t>Demand of Currency A = ∆ Supply of Currency </a:t>
            </a:r>
            <a:r>
              <a:rPr lang="en-US" sz="1400" dirty="0" smtClean="0">
                <a:solidFill>
                  <a:srgbClr val="FF0000"/>
                </a:solidFill>
              </a:rPr>
              <a:t>B</a:t>
            </a:r>
          </a:p>
          <a:p>
            <a:r>
              <a:rPr lang="en-US" sz="1400" dirty="0" smtClean="0">
                <a:solidFill>
                  <a:srgbClr val="FF0000"/>
                </a:solidFill>
              </a:rPr>
              <a:t>∆</a:t>
            </a:r>
            <a:r>
              <a:rPr lang="en-US" sz="1400" dirty="0">
                <a:solidFill>
                  <a:srgbClr val="FF0000"/>
                </a:solidFill>
              </a:rPr>
              <a:t>Demand of Currency B = ∆ Supply of Currency A</a:t>
            </a:r>
          </a:p>
          <a:p>
            <a:endParaRPr lang="en-US" sz="1200" dirty="0"/>
          </a:p>
        </p:txBody>
      </p:sp>
      <p:sp>
        <p:nvSpPr>
          <p:cNvPr id="8" name="Rectangle 7"/>
          <p:cNvSpPr/>
          <p:nvPr/>
        </p:nvSpPr>
        <p:spPr>
          <a:xfrm>
            <a:off x="4644878" y="3878980"/>
            <a:ext cx="2077766" cy="584775"/>
          </a:xfrm>
          <a:prstGeom prst="rect">
            <a:avLst/>
          </a:prstGeom>
          <a:solidFill>
            <a:schemeClr val="accent4">
              <a:lumMod val="20000"/>
              <a:lumOff val="80000"/>
            </a:schemeClr>
          </a:solidFill>
        </p:spPr>
        <p:txBody>
          <a:bodyPr wrap="square">
            <a:spAutoFit/>
          </a:bodyPr>
          <a:lstStyle/>
          <a:p>
            <a:r>
              <a:rPr lang="en-US" sz="1600" dirty="0" smtClean="0">
                <a:solidFill>
                  <a:srgbClr val="0070C0"/>
                </a:solidFill>
              </a:rPr>
              <a:t>↑Exchange Rate A </a:t>
            </a:r>
            <a:r>
              <a:rPr lang="en-US" sz="1600" dirty="0">
                <a:solidFill>
                  <a:srgbClr val="0070C0"/>
                </a:solidFill>
              </a:rPr>
              <a:t>= </a:t>
            </a:r>
            <a:r>
              <a:rPr lang="en-US" sz="1600" dirty="0" smtClean="0">
                <a:solidFill>
                  <a:srgbClr val="0070C0"/>
                </a:solidFill>
              </a:rPr>
              <a:t>↓Exchange Rate B</a:t>
            </a:r>
            <a:endParaRPr lang="en-US" sz="1600" dirty="0">
              <a:solidFill>
                <a:srgbClr val="0070C0"/>
              </a:solidFill>
            </a:endParaRPr>
          </a:p>
        </p:txBody>
      </p:sp>
      <p:cxnSp>
        <p:nvCxnSpPr>
          <p:cNvPr id="13" name="Straight Connector 12"/>
          <p:cNvCxnSpPr/>
          <p:nvPr/>
        </p:nvCxnSpPr>
        <p:spPr>
          <a:xfrm flipV="1">
            <a:off x="6266046" y="5097004"/>
            <a:ext cx="2309527" cy="23636"/>
          </a:xfrm>
          <a:prstGeom prst="line">
            <a:avLst/>
          </a:prstGeom>
          <a:ln w="28575">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575573" y="5097004"/>
            <a:ext cx="0" cy="1140167"/>
          </a:xfrm>
          <a:prstGeom prst="line">
            <a:avLst/>
          </a:prstGeom>
          <a:ln w="28575">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84421" y="4267003"/>
            <a:ext cx="2381221" cy="7979"/>
          </a:xfrm>
          <a:prstGeom prst="line">
            <a:avLst/>
          </a:prstGeom>
          <a:ln w="28575">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065642" y="4329939"/>
            <a:ext cx="29887" cy="1907232"/>
          </a:xfrm>
          <a:prstGeom prst="line">
            <a:avLst/>
          </a:prstGeom>
          <a:ln w="28575">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6628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02" y="278499"/>
            <a:ext cx="10515600" cy="751406"/>
          </a:xfrm>
        </p:spPr>
        <p:txBody>
          <a:bodyPr>
            <a:noAutofit/>
          </a:bodyPr>
          <a:lstStyle/>
          <a:p>
            <a:r>
              <a:rPr lang="en-US" sz="3200" dirty="0"/>
              <a:t>Relationship Between Two Currencies – </a:t>
            </a:r>
            <a:r>
              <a:rPr lang="en-US" sz="3200" dirty="0" smtClean="0"/>
              <a:t>Exchange Rates</a:t>
            </a:r>
            <a:endParaRPr lang="en-US" sz="3200" dirty="0"/>
          </a:p>
        </p:txBody>
      </p:sp>
      <p:sp>
        <p:nvSpPr>
          <p:cNvPr id="3" name="Content Placeholder 2"/>
          <p:cNvSpPr>
            <a:spLocks noGrp="1"/>
          </p:cNvSpPr>
          <p:nvPr>
            <p:ph idx="1"/>
          </p:nvPr>
        </p:nvSpPr>
        <p:spPr>
          <a:xfrm>
            <a:off x="354902" y="1029905"/>
            <a:ext cx="10136635" cy="1010651"/>
          </a:xfrm>
        </p:spPr>
        <p:txBody>
          <a:bodyPr>
            <a:normAutofit/>
          </a:bodyPr>
          <a:lstStyle/>
          <a:p>
            <a:r>
              <a:rPr lang="en-US" dirty="0" smtClean="0"/>
              <a:t>In this case, a depreciation in USD will lead to an appreciation in </a:t>
            </a:r>
            <a:r>
              <a:rPr lang="en-US" dirty="0" err="1" smtClean="0"/>
              <a:t>Reales</a:t>
            </a:r>
            <a:r>
              <a:rPr lang="en-US" dirty="0" smtClean="0"/>
              <a:t>.</a:t>
            </a:r>
            <a:endParaRPr lang="en-US" dirty="0"/>
          </a:p>
        </p:txBody>
      </p:sp>
      <p:pic>
        <p:nvPicPr>
          <p:cNvPr id="4" name="Picture 3"/>
          <p:cNvPicPr>
            <a:picLocks noChangeAspect="1"/>
          </p:cNvPicPr>
          <p:nvPr/>
        </p:nvPicPr>
        <p:blipFill>
          <a:blip r:embed="rId2"/>
          <a:stretch>
            <a:fillRect/>
          </a:stretch>
        </p:blipFill>
        <p:spPr>
          <a:xfrm>
            <a:off x="160363" y="2123405"/>
            <a:ext cx="11193437" cy="4448796"/>
          </a:xfrm>
          <a:prstGeom prst="rect">
            <a:avLst/>
          </a:prstGeom>
        </p:spPr>
      </p:pic>
      <p:cxnSp>
        <p:nvCxnSpPr>
          <p:cNvPr id="5" name="Straight Connector 4"/>
          <p:cNvCxnSpPr/>
          <p:nvPr/>
        </p:nvCxnSpPr>
        <p:spPr>
          <a:xfrm>
            <a:off x="1645920" y="3655748"/>
            <a:ext cx="2310064" cy="24159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602931" y="2955293"/>
            <a:ext cx="2714324" cy="21656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447132" y="1958539"/>
            <a:ext cx="2077766" cy="584775"/>
          </a:xfrm>
          <a:prstGeom prst="rect">
            <a:avLst/>
          </a:prstGeom>
          <a:solidFill>
            <a:schemeClr val="accent4">
              <a:lumMod val="20000"/>
              <a:lumOff val="80000"/>
            </a:schemeClr>
          </a:solidFill>
        </p:spPr>
        <p:txBody>
          <a:bodyPr wrap="square">
            <a:spAutoFit/>
          </a:bodyPr>
          <a:lstStyle/>
          <a:p>
            <a:r>
              <a:rPr lang="en-US" sz="1600" dirty="0" smtClean="0">
                <a:solidFill>
                  <a:srgbClr val="0070C0"/>
                </a:solidFill>
              </a:rPr>
              <a:t>↓Exchange Rate A </a:t>
            </a:r>
            <a:r>
              <a:rPr lang="en-US" sz="1600" dirty="0">
                <a:solidFill>
                  <a:srgbClr val="0070C0"/>
                </a:solidFill>
              </a:rPr>
              <a:t>= </a:t>
            </a:r>
            <a:r>
              <a:rPr lang="en-US" sz="1600" dirty="0" smtClean="0">
                <a:solidFill>
                  <a:srgbClr val="0070C0"/>
                </a:solidFill>
              </a:rPr>
              <a:t>↑Exchange Rate B</a:t>
            </a:r>
            <a:endParaRPr lang="en-US" sz="1600" dirty="0">
              <a:solidFill>
                <a:srgbClr val="0070C0"/>
              </a:solidFill>
            </a:endParaRPr>
          </a:p>
        </p:txBody>
      </p:sp>
      <p:sp>
        <p:nvSpPr>
          <p:cNvPr id="11" name="Right Arrow 10"/>
          <p:cNvSpPr/>
          <p:nvPr/>
        </p:nvSpPr>
        <p:spPr>
          <a:xfrm rot="16200000">
            <a:off x="6128301" y="4077678"/>
            <a:ext cx="417809" cy="37538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6524898" y="3964572"/>
            <a:ext cx="1512197" cy="7979"/>
          </a:xfrm>
          <a:prstGeom prst="line">
            <a:avLst/>
          </a:prstGeom>
          <a:ln w="28575">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8037095" y="3972551"/>
            <a:ext cx="14944" cy="2157706"/>
          </a:xfrm>
          <a:prstGeom prst="line">
            <a:avLst/>
          </a:prstGeom>
          <a:ln w="28575">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rot="5400000">
            <a:off x="1053800" y="4514427"/>
            <a:ext cx="351964" cy="29158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1455227" y="4954073"/>
            <a:ext cx="1523664" cy="7257"/>
          </a:xfrm>
          <a:prstGeom prst="line">
            <a:avLst/>
          </a:prstGeom>
          <a:ln w="28575">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54867" y="4954073"/>
            <a:ext cx="0" cy="1140167"/>
          </a:xfrm>
          <a:prstGeom prst="line">
            <a:avLst/>
          </a:prstGeom>
          <a:ln w="28575">
            <a:solidFill>
              <a:schemeClr val="accent2">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0085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0144"/>
          </a:xfrm>
        </p:spPr>
        <p:txBody>
          <a:bodyPr>
            <a:normAutofit fontScale="90000"/>
          </a:bodyPr>
          <a:lstStyle/>
          <a:p>
            <a:r>
              <a:rPr lang="en-US" dirty="0" smtClean="0"/>
              <a:t>Conclusion: Value of Two Currencies </a:t>
            </a:r>
            <a:endParaRPr lang="en-US" dirty="0"/>
          </a:p>
        </p:txBody>
      </p:sp>
      <p:sp>
        <p:nvSpPr>
          <p:cNvPr id="3" name="Content Placeholder 2"/>
          <p:cNvSpPr>
            <a:spLocks noGrp="1"/>
          </p:cNvSpPr>
          <p:nvPr>
            <p:ph idx="1"/>
          </p:nvPr>
        </p:nvSpPr>
        <p:spPr>
          <a:xfrm>
            <a:off x="838200" y="2354711"/>
            <a:ext cx="10515600" cy="3534192"/>
          </a:xfrm>
        </p:spPr>
        <p:txBody>
          <a:bodyPr>
            <a:normAutofit fontScale="92500" lnSpcReduction="10000"/>
          </a:bodyPr>
          <a:lstStyle/>
          <a:p>
            <a:r>
              <a:rPr lang="en-US" sz="4800" dirty="0" smtClean="0"/>
              <a:t>Remember that when there is </a:t>
            </a:r>
            <a:r>
              <a:rPr lang="en-US" sz="4800" dirty="0" smtClean="0">
                <a:solidFill>
                  <a:srgbClr val="00B0F0"/>
                </a:solidFill>
              </a:rPr>
              <a:t>appreciation in one currency</a:t>
            </a:r>
            <a:r>
              <a:rPr lang="en-US" sz="4800" dirty="0" smtClean="0"/>
              <a:t>, there is </a:t>
            </a:r>
            <a:r>
              <a:rPr lang="en-US" sz="4800" dirty="0" smtClean="0">
                <a:solidFill>
                  <a:srgbClr val="00B0F0"/>
                </a:solidFill>
              </a:rPr>
              <a:t>always</a:t>
            </a:r>
            <a:r>
              <a:rPr lang="en-US" sz="4800" dirty="0" smtClean="0"/>
              <a:t> a </a:t>
            </a:r>
            <a:r>
              <a:rPr lang="en-US" sz="4800" dirty="0" smtClean="0">
                <a:solidFill>
                  <a:srgbClr val="00B0F0"/>
                </a:solidFill>
              </a:rPr>
              <a:t>deprecation in the other currency</a:t>
            </a:r>
            <a:r>
              <a:rPr lang="en-US" sz="4800" dirty="0" smtClean="0"/>
              <a:t>!</a:t>
            </a:r>
          </a:p>
          <a:p>
            <a:pPr lvl="1"/>
            <a:r>
              <a:rPr lang="en-US" sz="4400" dirty="0" smtClean="0"/>
              <a:t>Why? Money going to one currency means money leaving another currency. </a:t>
            </a:r>
            <a:endParaRPr lang="en-US" sz="4400" dirty="0"/>
          </a:p>
          <a:p>
            <a:pPr lvl="1"/>
            <a:r>
              <a:rPr lang="en-US" sz="2600" dirty="0" smtClean="0"/>
              <a:t>Note: This applies especially in AP Macro Questions where the question is only dealing with two currencies.</a:t>
            </a:r>
          </a:p>
        </p:txBody>
      </p:sp>
      <p:sp>
        <p:nvSpPr>
          <p:cNvPr id="5" name="TextBox 4"/>
          <p:cNvSpPr txBox="1"/>
          <p:nvPr/>
        </p:nvSpPr>
        <p:spPr>
          <a:xfrm>
            <a:off x="585383" y="994826"/>
            <a:ext cx="6319967" cy="1200329"/>
          </a:xfrm>
          <a:prstGeom prst="rect">
            <a:avLst/>
          </a:prstGeom>
          <a:solidFill>
            <a:schemeClr val="accent1">
              <a:lumMod val="20000"/>
              <a:lumOff val="80000"/>
            </a:schemeClr>
          </a:solidFill>
        </p:spPr>
        <p:txBody>
          <a:bodyPr wrap="square" rtlCol="0">
            <a:spAutoFit/>
          </a:bodyPr>
          <a:lstStyle/>
          <a:p>
            <a:r>
              <a:rPr lang="en-US" sz="2400" dirty="0" smtClean="0"/>
              <a:t>Remember: In a flexible exchange rate regime, exchange rates appreciate and depreciate due to changes in currency demand and supply. </a:t>
            </a:r>
            <a:endParaRPr lang="en-US" sz="2400" dirty="0"/>
          </a:p>
        </p:txBody>
      </p:sp>
    </p:spTree>
    <p:extLst>
      <p:ext uri="{BB962C8B-B14F-4D97-AF65-F5344CB8AC3E}">
        <p14:creationId xmlns:p14="http://schemas.microsoft.com/office/powerpoint/2010/main" val="2488115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Look at the list and choose 5 currency codes to write down. </a:t>
            </a:r>
          </a:p>
          <a:p>
            <a:r>
              <a:rPr lang="en-US" dirty="0" smtClean="0">
                <a:solidFill>
                  <a:srgbClr val="0070C0"/>
                </a:solidFill>
              </a:rPr>
              <a:t>USD – US Dollars</a:t>
            </a:r>
          </a:p>
          <a:p>
            <a:r>
              <a:rPr lang="en-US" dirty="0">
                <a:solidFill>
                  <a:srgbClr val="0070C0"/>
                </a:solidFill>
              </a:rPr>
              <a:t>RMB/CNY – Chinese </a:t>
            </a:r>
            <a:r>
              <a:rPr lang="en-US" dirty="0" err="1">
                <a:solidFill>
                  <a:srgbClr val="0070C0"/>
                </a:solidFill>
              </a:rPr>
              <a:t>Renminbi</a:t>
            </a:r>
            <a:r>
              <a:rPr lang="en-US" dirty="0">
                <a:solidFill>
                  <a:srgbClr val="0070C0"/>
                </a:solidFill>
              </a:rPr>
              <a:t>/Chinese Yuan</a:t>
            </a:r>
          </a:p>
          <a:p>
            <a:r>
              <a:rPr lang="en-US" dirty="0" smtClean="0">
                <a:solidFill>
                  <a:srgbClr val="0070C0"/>
                </a:solidFill>
              </a:rPr>
              <a:t>EUR – Euros</a:t>
            </a:r>
          </a:p>
          <a:p>
            <a:r>
              <a:rPr lang="en-US" dirty="0" smtClean="0">
                <a:solidFill>
                  <a:srgbClr val="0070C0"/>
                </a:solidFill>
              </a:rPr>
              <a:t>GBP – British Pounds</a:t>
            </a:r>
          </a:p>
          <a:p>
            <a:r>
              <a:rPr lang="en-US" dirty="0" smtClean="0">
                <a:solidFill>
                  <a:srgbClr val="0070C0"/>
                </a:solidFill>
              </a:rPr>
              <a:t>AUD – Australian Dollars</a:t>
            </a:r>
          </a:p>
        </p:txBody>
      </p:sp>
      <p:sp>
        <p:nvSpPr>
          <p:cNvPr id="4" name="Rectangle 3"/>
          <p:cNvSpPr/>
          <p:nvPr/>
        </p:nvSpPr>
        <p:spPr>
          <a:xfrm>
            <a:off x="5917696" y="1027906"/>
            <a:ext cx="5436104" cy="369332"/>
          </a:xfrm>
          <a:prstGeom prst="rect">
            <a:avLst/>
          </a:prstGeom>
        </p:spPr>
        <p:txBody>
          <a:bodyPr wrap="none">
            <a:spAutoFit/>
          </a:bodyPr>
          <a:lstStyle/>
          <a:p>
            <a:r>
              <a:rPr lang="en-US" dirty="0">
                <a:hlinkClick r:id="rId2"/>
              </a:rPr>
              <a:t>List of Currency Codes by Country (ISO 4217) (iban.com)</a:t>
            </a:r>
            <a:endParaRPr lang="en-US" dirty="0"/>
          </a:p>
        </p:txBody>
      </p:sp>
    </p:spTree>
    <p:extLst>
      <p:ext uri="{BB962C8B-B14F-4D97-AF65-F5344CB8AC3E}">
        <p14:creationId xmlns:p14="http://schemas.microsoft.com/office/powerpoint/2010/main" val="139377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If there are only two currencies in the world, Japanese Yen and Malaysian </a:t>
            </a:r>
            <a:r>
              <a:rPr lang="en-US" dirty="0" err="1" smtClean="0"/>
              <a:t>Ringit</a:t>
            </a:r>
            <a:r>
              <a:rPr lang="en-US" dirty="0" smtClean="0"/>
              <a:t>, what happens if the Japanese Yen appreciates?</a:t>
            </a:r>
          </a:p>
          <a:p>
            <a:pPr marL="0" indent="0">
              <a:buNone/>
            </a:pPr>
            <a:r>
              <a:rPr lang="en-US" dirty="0" smtClean="0">
                <a:solidFill>
                  <a:srgbClr val="0070C0"/>
                </a:solidFill>
              </a:rPr>
              <a:t>The Malaysian </a:t>
            </a:r>
            <a:r>
              <a:rPr lang="en-US" dirty="0" err="1" smtClean="0">
                <a:solidFill>
                  <a:srgbClr val="0070C0"/>
                </a:solidFill>
              </a:rPr>
              <a:t>Ringit</a:t>
            </a:r>
            <a:r>
              <a:rPr lang="en-US" dirty="0" smtClean="0">
                <a:solidFill>
                  <a:srgbClr val="0070C0"/>
                </a:solidFill>
              </a:rPr>
              <a:t> will depreciate. </a:t>
            </a:r>
          </a:p>
          <a:p>
            <a:pPr marL="0" indent="0">
              <a:buNone/>
            </a:pPr>
            <a:r>
              <a:rPr lang="en-US" dirty="0" smtClean="0">
                <a:solidFill>
                  <a:srgbClr val="0070C0"/>
                </a:solidFill>
              </a:rPr>
              <a:t>This could be caused for example by an increase in demand for Japanese currency, which would mean an increase in supply for Malaysian </a:t>
            </a:r>
            <a:r>
              <a:rPr lang="en-US" dirty="0" err="1" smtClean="0">
                <a:solidFill>
                  <a:srgbClr val="0070C0"/>
                </a:solidFill>
              </a:rPr>
              <a:t>Ringit</a:t>
            </a:r>
            <a:r>
              <a:rPr lang="en-US" dirty="0" smtClean="0">
                <a:solidFill>
                  <a:srgbClr val="0070C0"/>
                </a:solidFill>
              </a:rPr>
              <a:t>. </a:t>
            </a:r>
            <a:endParaRPr lang="en-US" dirty="0">
              <a:solidFill>
                <a:srgbClr val="0070C0"/>
              </a:solidFill>
            </a:endParaRPr>
          </a:p>
        </p:txBody>
      </p:sp>
      <p:pic>
        <p:nvPicPr>
          <p:cNvPr id="26" name="Picture 25"/>
          <p:cNvPicPr>
            <a:picLocks noChangeAspect="1"/>
          </p:cNvPicPr>
          <p:nvPr/>
        </p:nvPicPr>
        <p:blipFill>
          <a:blip r:embed="rId2"/>
          <a:stretch>
            <a:fillRect/>
          </a:stretch>
        </p:blipFill>
        <p:spPr>
          <a:xfrm>
            <a:off x="4115140" y="4215866"/>
            <a:ext cx="6274705" cy="2404044"/>
          </a:xfrm>
          <a:prstGeom prst="rect">
            <a:avLst/>
          </a:prstGeom>
        </p:spPr>
      </p:pic>
    </p:spTree>
    <p:extLst>
      <p:ext uri="{BB962C8B-B14F-4D97-AF65-F5344CB8AC3E}">
        <p14:creationId xmlns:p14="http://schemas.microsoft.com/office/powerpoint/2010/main" val="319827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908930" y="1825625"/>
            <a:ext cx="2154116" cy="4351338"/>
          </a:xfrm>
        </p:spPr>
        <p:txBody>
          <a:bodyPr>
            <a:normAutofit/>
          </a:bodyPr>
          <a:lstStyle/>
          <a:p>
            <a:r>
              <a:rPr lang="en-US" sz="2000" dirty="0" smtClean="0"/>
              <a:t>Note: Although we can say interest rates and inflation affect both D</a:t>
            </a:r>
            <a:r>
              <a:rPr lang="en-US" sz="2000" baseline="-25000" dirty="0" smtClean="0"/>
              <a:t>A</a:t>
            </a:r>
            <a:r>
              <a:rPr lang="en-US" sz="2000" dirty="0" smtClean="0"/>
              <a:t> and S</a:t>
            </a:r>
            <a:r>
              <a:rPr lang="en-US" sz="2000" baseline="-25000" dirty="0" smtClean="0"/>
              <a:t>A</a:t>
            </a:r>
            <a:r>
              <a:rPr lang="en-US" sz="2000" dirty="0" smtClean="0"/>
              <a:t>, in such a question with two currencies, drawing just the effect on D</a:t>
            </a:r>
            <a:r>
              <a:rPr lang="en-US" sz="2000" baseline="-25000" dirty="0" smtClean="0"/>
              <a:t> </a:t>
            </a:r>
            <a:r>
              <a:rPr lang="en-US" sz="2000" dirty="0" smtClean="0"/>
              <a:t>is sufficient.</a:t>
            </a:r>
            <a:endParaRPr lang="en-US" sz="2000" dirty="0"/>
          </a:p>
        </p:txBody>
      </p:sp>
      <p:pic>
        <p:nvPicPr>
          <p:cNvPr id="5" name="Picture 4"/>
          <p:cNvPicPr>
            <a:picLocks noChangeAspect="1"/>
          </p:cNvPicPr>
          <p:nvPr/>
        </p:nvPicPr>
        <p:blipFill>
          <a:blip r:embed="rId2"/>
          <a:stretch>
            <a:fillRect/>
          </a:stretch>
        </p:blipFill>
        <p:spPr>
          <a:xfrm>
            <a:off x="2134164" y="169925"/>
            <a:ext cx="7408001" cy="3176461"/>
          </a:xfrm>
          <a:prstGeom prst="rect">
            <a:avLst/>
          </a:prstGeom>
        </p:spPr>
      </p:pic>
      <p:pic>
        <p:nvPicPr>
          <p:cNvPr id="6" name="Picture 5"/>
          <p:cNvPicPr>
            <a:picLocks noChangeAspect="1"/>
          </p:cNvPicPr>
          <p:nvPr/>
        </p:nvPicPr>
        <p:blipFill>
          <a:blip r:embed="rId3"/>
          <a:stretch>
            <a:fillRect/>
          </a:stretch>
        </p:blipFill>
        <p:spPr>
          <a:xfrm>
            <a:off x="2134164" y="3413855"/>
            <a:ext cx="8037332" cy="3294953"/>
          </a:xfrm>
          <a:prstGeom prst="rect">
            <a:avLst/>
          </a:prstGeom>
        </p:spPr>
      </p:pic>
    </p:spTree>
    <p:extLst>
      <p:ext uri="{BB962C8B-B14F-4D97-AF65-F5344CB8AC3E}">
        <p14:creationId xmlns:p14="http://schemas.microsoft.com/office/powerpoint/2010/main" val="9579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7079226" y="418864"/>
            <a:ext cx="4754562" cy="2806117"/>
          </a:xfrm>
        </p:spPr>
        <p:txBody>
          <a:bodyPr/>
          <a:lstStyle/>
          <a:p>
            <a:r>
              <a:rPr lang="en-US" dirty="0" smtClean="0"/>
              <a:t>Challenge: Draw both graphs and label the axes correctly.</a:t>
            </a:r>
          </a:p>
          <a:p>
            <a:r>
              <a:rPr lang="en-US" dirty="0" smtClean="0"/>
              <a:t>Remember that the exchange rate is in terms of how much another currency buys of the currency in question.</a:t>
            </a:r>
            <a:endParaRPr lang="en-US" dirty="0"/>
          </a:p>
        </p:txBody>
      </p:sp>
      <p:pic>
        <p:nvPicPr>
          <p:cNvPr id="4" name="Picture 3"/>
          <p:cNvPicPr>
            <a:picLocks noChangeAspect="1"/>
          </p:cNvPicPr>
          <p:nvPr/>
        </p:nvPicPr>
        <p:blipFill>
          <a:blip r:embed="rId2"/>
          <a:stretch>
            <a:fillRect/>
          </a:stretch>
        </p:blipFill>
        <p:spPr>
          <a:xfrm>
            <a:off x="5079999" y="3437831"/>
            <a:ext cx="6753789" cy="3133841"/>
          </a:xfrm>
          <a:prstGeom prst="rect">
            <a:avLst/>
          </a:prstGeom>
        </p:spPr>
      </p:pic>
      <p:pic>
        <p:nvPicPr>
          <p:cNvPr id="5" name="Picture 4"/>
          <p:cNvPicPr>
            <a:picLocks noChangeAspect="1"/>
          </p:cNvPicPr>
          <p:nvPr/>
        </p:nvPicPr>
        <p:blipFill>
          <a:blip r:embed="rId3"/>
          <a:stretch>
            <a:fillRect/>
          </a:stretch>
        </p:blipFill>
        <p:spPr>
          <a:xfrm>
            <a:off x="499126" y="418864"/>
            <a:ext cx="6163535" cy="2896004"/>
          </a:xfrm>
          <a:prstGeom prst="rect">
            <a:avLst/>
          </a:prstGeom>
        </p:spPr>
      </p:pic>
      <p:pic>
        <p:nvPicPr>
          <p:cNvPr id="6" name="Picture 5"/>
          <p:cNvPicPr>
            <a:picLocks noChangeAspect="1"/>
          </p:cNvPicPr>
          <p:nvPr/>
        </p:nvPicPr>
        <p:blipFill>
          <a:blip r:embed="rId4"/>
          <a:stretch>
            <a:fillRect/>
          </a:stretch>
        </p:blipFill>
        <p:spPr>
          <a:xfrm>
            <a:off x="5919763" y="3305157"/>
            <a:ext cx="352474" cy="247685"/>
          </a:xfrm>
          <a:prstGeom prst="rect">
            <a:avLst/>
          </a:prstGeom>
        </p:spPr>
      </p:pic>
      <p:pic>
        <p:nvPicPr>
          <p:cNvPr id="7" name="Picture 6"/>
          <p:cNvPicPr>
            <a:picLocks noChangeAspect="1"/>
          </p:cNvPicPr>
          <p:nvPr/>
        </p:nvPicPr>
        <p:blipFill>
          <a:blip r:embed="rId4"/>
          <a:stretch>
            <a:fillRect/>
          </a:stretch>
        </p:blipFill>
        <p:spPr>
          <a:xfrm>
            <a:off x="644739" y="1137139"/>
            <a:ext cx="352474" cy="247685"/>
          </a:xfrm>
          <a:prstGeom prst="rect">
            <a:avLst/>
          </a:prstGeom>
        </p:spPr>
      </p:pic>
      <p:pic>
        <p:nvPicPr>
          <p:cNvPr id="8" name="Picture 7"/>
          <p:cNvPicPr>
            <a:picLocks noChangeAspect="1"/>
          </p:cNvPicPr>
          <p:nvPr/>
        </p:nvPicPr>
        <p:blipFill>
          <a:blip r:embed="rId4"/>
          <a:stretch>
            <a:fillRect/>
          </a:stretch>
        </p:blipFill>
        <p:spPr>
          <a:xfrm>
            <a:off x="3501012" y="1230547"/>
            <a:ext cx="352474" cy="247685"/>
          </a:xfrm>
          <a:prstGeom prst="rect">
            <a:avLst/>
          </a:prstGeom>
        </p:spPr>
      </p:pic>
    </p:spTree>
    <p:extLst>
      <p:ext uri="{BB962C8B-B14F-4D97-AF65-F5344CB8AC3E}">
        <p14:creationId xmlns:p14="http://schemas.microsoft.com/office/powerpoint/2010/main" val="320261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36456" y="516898"/>
            <a:ext cx="6163535" cy="3000794"/>
          </a:xfrm>
          <a:prstGeom prst="rect">
            <a:avLst/>
          </a:prstGeom>
        </p:spPr>
      </p:pic>
      <p:pic>
        <p:nvPicPr>
          <p:cNvPr id="5" name="Picture 4"/>
          <p:cNvPicPr>
            <a:picLocks noChangeAspect="1"/>
          </p:cNvPicPr>
          <p:nvPr/>
        </p:nvPicPr>
        <p:blipFill>
          <a:blip r:embed="rId3"/>
          <a:stretch>
            <a:fillRect/>
          </a:stretch>
        </p:blipFill>
        <p:spPr>
          <a:xfrm>
            <a:off x="5060000" y="3517692"/>
            <a:ext cx="6464065" cy="3117492"/>
          </a:xfrm>
          <a:prstGeom prst="rect">
            <a:avLst/>
          </a:prstGeom>
        </p:spPr>
      </p:pic>
      <p:pic>
        <p:nvPicPr>
          <p:cNvPr id="6" name="Picture 5"/>
          <p:cNvPicPr>
            <a:picLocks noChangeAspect="1"/>
          </p:cNvPicPr>
          <p:nvPr/>
        </p:nvPicPr>
        <p:blipFill>
          <a:blip r:embed="rId4"/>
          <a:stretch>
            <a:fillRect/>
          </a:stretch>
        </p:blipFill>
        <p:spPr>
          <a:xfrm>
            <a:off x="2291505" y="819017"/>
            <a:ext cx="2295845" cy="276264"/>
          </a:xfrm>
          <a:prstGeom prst="rect">
            <a:avLst/>
          </a:prstGeom>
        </p:spPr>
      </p:pic>
      <p:sp>
        <p:nvSpPr>
          <p:cNvPr id="7" name="TextBox 6"/>
          <p:cNvSpPr txBox="1"/>
          <p:nvPr/>
        </p:nvSpPr>
        <p:spPr>
          <a:xfrm>
            <a:off x="4658627" y="819017"/>
            <a:ext cx="2983832" cy="307777"/>
          </a:xfrm>
          <a:prstGeom prst="rect">
            <a:avLst/>
          </a:prstGeom>
          <a:solidFill>
            <a:schemeClr val="accent4">
              <a:lumMod val="20000"/>
              <a:lumOff val="80000"/>
            </a:schemeClr>
          </a:solidFill>
        </p:spPr>
        <p:txBody>
          <a:bodyPr wrap="square" rtlCol="0">
            <a:spAutoFit/>
          </a:bodyPr>
          <a:lstStyle/>
          <a:p>
            <a:r>
              <a:rPr lang="en-US" sz="1400" b="1" dirty="0" smtClean="0"/>
              <a:t>European Central Bank</a:t>
            </a:r>
            <a:endParaRPr lang="en-US" sz="1400" b="1" dirty="0"/>
          </a:p>
        </p:txBody>
      </p:sp>
    </p:spTree>
    <p:extLst>
      <p:ext uri="{BB962C8B-B14F-4D97-AF65-F5344CB8AC3E}">
        <p14:creationId xmlns:p14="http://schemas.microsoft.com/office/powerpoint/2010/main" val="38234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2331498"/>
            <a:ext cx="10515600" cy="4351338"/>
          </a:xfrm>
        </p:spPr>
        <p:txBody>
          <a:bodyPr/>
          <a:lstStyle/>
          <a:p>
            <a:endParaRPr lang="en-US" dirty="0"/>
          </a:p>
        </p:txBody>
      </p:sp>
      <p:pic>
        <p:nvPicPr>
          <p:cNvPr id="4" name="Picture 3"/>
          <p:cNvPicPr>
            <a:picLocks noChangeAspect="1"/>
          </p:cNvPicPr>
          <p:nvPr/>
        </p:nvPicPr>
        <p:blipFill>
          <a:blip r:embed="rId2"/>
          <a:stretch>
            <a:fillRect/>
          </a:stretch>
        </p:blipFill>
        <p:spPr>
          <a:xfrm>
            <a:off x="190821" y="508630"/>
            <a:ext cx="6163535" cy="2953162"/>
          </a:xfrm>
          <a:prstGeom prst="rect">
            <a:avLst/>
          </a:prstGeom>
        </p:spPr>
      </p:pic>
      <p:pic>
        <p:nvPicPr>
          <p:cNvPr id="5" name="Picture 4"/>
          <p:cNvPicPr>
            <a:picLocks noChangeAspect="1"/>
          </p:cNvPicPr>
          <p:nvPr/>
        </p:nvPicPr>
        <p:blipFill>
          <a:blip r:embed="rId3"/>
          <a:stretch>
            <a:fillRect/>
          </a:stretch>
        </p:blipFill>
        <p:spPr>
          <a:xfrm>
            <a:off x="4890155" y="3354001"/>
            <a:ext cx="6609118" cy="3192367"/>
          </a:xfrm>
          <a:prstGeom prst="rect">
            <a:avLst/>
          </a:prstGeom>
        </p:spPr>
      </p:pic>
    </p:spTree>
    <p:extLst>
      <p:ext uri="{BB962C8B-B14F-4D97-AF65-F5344CB8AC3E}">
        <p14:creationId xmlns:p14="http://schemas.microsoft.com/office/powerpoint/2010/main" val="92203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42" y="53569"/>
            <a:ext cx="7711440" cy="597401"/>
          </a:xfrm>
        </p:spPr>
        <p:txBody>
          <a:bodyPr>
            <a:normAutofit fontScale="90000"/>
          </a:bodyPr>
          <a:lstStyle/>
          <a:p>
            <a:r>
              <a:rPr lang="en-US" dirty="0" smtClean="0"/>
              <a:t>Foreign Exchange Market Summary</a:t>
            </a:r>
            <a:endParaRPr lang="en-US" dirty="0"/>
          </a:p>
        </p:txBody>
      </p:sp>
      <p:sp>
        <p:nvSpPr>
          <p:cNvPr id="3" name="Content Placeholder 2"/>
          <p:cNvSpPr>
            <a:spLocks noGrp="1"/>
          </p:cNvSpPr>
          <p:nvPr>
            <p:ph idx="1"/>
          </p:nvPr>
        </p:nvSpPr>
        <p:spPr>
          <a:xfrm>
            <a:off x="98323" y="650970"/>
            <a:ext cx="5667210" cy="1512086"/>
          </a:xfrm>
        </p:spPr>
        <p:txBody>
          <a:bodyPr>
            <a:normAutofit fontScale="62500" lnSpcReduction="20000"/>
          </a:bodyPr>
          <a:lstStyle/>
          <a:p>
            <a:r>
              <a:rPr lang="en-US" dirty="0" smtClean="0"/>
              <a:t>The Foreign Exchange Market (Forex market) is where currencies are exchanged and determines the exchange rate/price of currency.</a:t>
            </a:r>
          </a:p>
          <a:p>
            <a:r>
              <a:rPr lang="en-US" dirty="0" smtClean="0"/>
              <a:t>Fixed Exchange rate = exchange rate is constant</a:t>
            </a:r>
          </a:p>
          <a:p>
            <a:r>
              <a:rPr lang="en-US" dirty="0" smtClean="0"/>
              <a:t>Floating exchange rate = moves up and down via market forces</a:t>
            </a:r>
          </a:p>
        </p:txBody>
      </p:sp>
      <p:sp>
        <p:nvSpPr>
          <p:cNvPr id="7" name="Rectangle 6"/>
          <p:cNvSpPr/>
          <p:nvPr/>
        </p:nvSpPr>
        <p:spPr>
          <a:xfrm>
            <a:off x="319940" y="2211514"/>
            <a:ext cx="2362201" cy="1631216"/>
          </a:xfrm>
          <a:prstGeom prst="rect">
            <a:avLst/>
          </a:prstGeom>
          <a:solidFill>
            <a:schemeClr val="accent4">
              <a:lumMod val="20000"/>
              <a:lumOff val="80000"/>
            </a:schemeClr>
          </a:solidFill>
        </p:spPr>
        <p:txBody>
          <a:bodyPr wrap="square">
            <a:spAutoFit/>
          </a:bodyPr>
          <a:lstStyle/>
          <a:p>
            <a:r>
              <a:rPr lang="en-US" b="1" dirty="0" smtClean="0"/>
              <a:t>Depreciation </a:t>
            </a:r>
            <a:r>
              <a:rPr lang="en-US" b="1" dirty="0"/>
              <a:t>= </a:t>
            </a:r>
            <a:r>
              <a:rPr lang="en-US" sz="1600" b="1" dirty="0"/>
              <a:t>↓Purchasing Power → ↓Imports ↑</a:t>
            </a:r>
            <a:r>
              <a:rPr lang="en-US" sz="1600" b="1" dirty="0" smtClean="0"/>
              <a:t>Exports</a:t>
            </a:r>
          </a:p>
          <a:p>
            <a:r>
              <a:rPr lang="en-US" sz="1600" b="1" dirty="0"/>
              <a:t>→Benefits for </a:t>
            </a:r>
            <a:r>
              <a:rPr lang="en-US" sz="1600" b="1" dirty="0" smtClean="0"/>
              <a:t>foreigners </a:t>
            </a:r>
            <a:r>
              <a:rPr lang="en-US" sz="1600" b="1" dirty="0"/>
              <a:t>buying </a:t>
            </a:r>
            <a:r>
              <a:rPr lang="en-US" sz="1600" b="1" dirty="0" smtClean="0"/>
              <a:t>your currency</a:t>
            </a:r>
            <a:endParaRPr lang="en-US" sz="1600" b="1" dirty="0"/>
          </a:p>
          <a:p>
            <a:endParaRPr lang="en-US" b="1" dirty="0"/>
          </a:p>
        </p:txBody>
      </p:sp>
      <p:grpSp>
        <p:nvGrpSpPr>
          <p:cNvPr id="5" name="Group 4"/>
          <p:cNvGrpSpPr/>
          <p:nvPr/>
        </p:nvGrpSpPr>
        <p:grpSpPr>
          <a:xfrm>
            <a:off x="6304548" y="578333"/>
            <a:ext cx="5723052" cy="3246889"/>
            <a:chOff x="6304548" y="578333"/>
            <a:chExt cx="5723052" cy="3246889"/>
          </a:xfrm>
        </p:grpSpPr>
        <p:pic>
          <p:nvPicPr>
            <p:cNvPr id="4" name="Picture 3"/>
            <p:cNvPicPr>
              <a:picLocks noChangeAspect="1"/>
            </p:cNvPicPr>
            <p:nvPr/>
          </p:nvPicPr>
          <p:blipFill>
            <a:blip r:embed="rId2"/>
            <a:stretch>
              <a:fillRect/>
            </a:stretch>
          </p:blipFill>
          <p:spPr>
            <a:xfrm>
              <a:off x="6304548" y="578333"/>
              <a:ext cx="5723052" cy="3246889"/>
            </a:xfrm>
            <a:prstGeom prst="rect">
              <a:avLst/>
            </a:prstGeom>
          </p:spPr>
        </p:pic>
        <p:sp>
          <p:nvSpPr>
            <p:cNvPr id="8" name="Right Arrow 7"/>
            <p:cNvSpPr/>
            <p:nvPr/>
          </p:nvSpPr>
          <p:spPr>
            <a:xfrm rot="16200000">
              <a:off x="6660575" y="1453522"/>
              <a:ext cx="491106" cy="45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5400000">
              <a:off x="6627102" y="2247610"/>
              <a:ext cx="558050" cy="45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32321" y="1500857"/>
              <a:ext cx="1219301" cy="307777"/>
            </a:xfrm>
            <a:prstGeom prst="rect">
              <a:avLst/>
            </a:prstGeom>
            <a:noFill/>
          </p:spPr>
          <p:txBody>
            <a:bodyPr wrap="square" rtlCol="0">
              <a:spAutoFit/>
            </a:bodyPr>
            <a:lstStyle/>
            <a:p>
              <a:r>
                <a:rPr lang="en-US" sz="1400" dirty="0" smtClean="0">
                  <a:solidFill>
                    <a:schemeClr val="accent1">
                      <a:lumMod val="75000"/>
                    </a:schemeClr>
                  </a:solidFill>
                </a:rPr>
                <a:t>Appreciation</a:t>
              </a:r>
              <a:endParaRPr lang="en-US" sz="1400" dirty="0">
                <a:solidFill>
                  <a:schemeClr val="accent1">
                    <a:lumMod val="75000"/>
                  </a:schemeClr>
                </a:solidFill>
              </a:endParaRPr>
            </a:p>
          </p:txBody>
        </p:sp>
        <p:sp>
          <p:nvSpPr>
            <p:cNvPr id="11" name="TextBox 10"/>
            <p:cNvSpPr txBox="1"/>
            <p:nvPr/>
          </p:nvSpPr>
          <p:spPr>
            <a:xfrm>
              <a:off x="7063364" y="2228167"/>
              <a:ext cx="1219301" cy="307777"/>
            </a:xfrm>
            <a:prstGeom prst="rect">
              <a:avLst/>
            </a:prstGeom>
            <a:noFill/>
          </p:spPr>
          <p:txBody>
            <a:bodyPr wrap="square" rtlCol="0">
              <a:spAutoFit/>
            </a:bodyPr>
            <a:lstStyle/>
            <a:p>
              <a:r>
                <a:rPr lang="en-US" sz="1400" dirty="0" smtClean="0">
                  <a:solidFill>
                    <a:schemeClr val="accent1">
                      <a:lumMod val="75000"/>
                    </a:schemeClr>
                  </a:solidFill>
                </a:rPr>
                <a:t>Depreciation</a:t>
              </a:r>
              <a:endParaRPr lang="en-US" sz="1400" dirty="0">
                <a:solidFill>
                  <a:schemeClr val="accent1">
                    <a:lumMod val="75000"/>
                  </a:schemeClr>
                </a:solidFill>
              </a:endParaRPr>
            </a:p>
          </p:txBody>
        </p:sp>
      </p:grpSp>
      <p:sp>
        <p:nvSpPr>
          <p:cNvPr id="12" name="Rectangle 11"/>
          <p:cNvSpPr/>
          <p:nvPr/>
        </p:nvSpPr>
        <p:spPr>
          <a:xfrm>
            <a:off x="3042430" y="2230764"/>
            <a:ext cx="2505433" cy="1354217"/>
          </a:xfrm>
          <a:prstGeom prst="rect">
            <a:avLst/>
          </a:prstGeom>
          <a:solidFill>
            <a:schemeClr val="accent2">
              <a:lumMod val="20000"/>
              <a:lumOff val="80000"/>
            </a:schemeClr>
          </a:solidFill>
        </p:spPr>
        <p:txBody>
          <a:bodyPr wrap="square">
            <a:spAutoFit/>
          </a:bodyPr>
          <a:lstStyle/>
          <a:p>
            <a:r>
              <a:rPr lang="en-US" b="1" dirty="0"/>
              <a:t>Appreciation = </a:t>
            </a:r>
            <a:r>
              <a:rPr lang="en-US" sz="1600" b="1" dirty="0"/>
              <a:t>↑Purchasing Power →↑</a:t>
            </a:r>
            <a:r>
              <a:rPr lang="en-US" sz="1600" b="1" dirty="0" smtClean="0"/>
              <a:t>Imports ↓Exports</a:t>
            </a:r>
          </a:p>
          <a:p>
            <a:r>
              <a:rPr lang="en-US" sz="1600" b="1" dirty="0" smtClean="0"/>
              <a:t>→Benefits for those buying foreign currencies</a:t>
            </a:r>
            <a:endParaRPr lang="en-US" sz="1600" b="1" dirty="0"/>
          </a:p>
        </p:txBody>
      </p:sp>
      <p:pic>
        <p:nvPicPr>
          <p:cNvPr id="13" name="Picture 12"/>
          <p:cNvPicPr>
            <a:picLocks noChangeAspect="1"/>
          </p:cNvPicPr>
          <p:nvPr/>
        </p:nvPicPr>
        <p:blipFill>
          <a:blip r:embed="rId3"/>
          <a:stretch>
            <a:fillRect/>
          </a:stretch>
        </p:blipFill>
        <p:spPr>
          <a:xfrm>
            <a:off x="333511" y="5644854"/>
            <a:ext cx="1569128" cy="1098467"/>
          </a:xfrm>
          <a:prstGeom prst="rect">
            <a:avLst/>
          </a:prstGeom>
        </p:spPr>
      </p:pic>
      <p:pic>
        <p:nvPicPr>
          <p:cNvPr id="14" name="Picture 13"/>
          <p:cNvPicPr>
            <a:picLocks noChangeAspect="1"/>
          </p:cNvPicPr>
          <p:nvPr/>
        </p:nvPicPr>
        <p:blipFill>
          <a:blip r:embed="rId4"/>
          <a:stretch>
            <a:fillRect/>
          </a:stretch>
        </p:blipFill>
        <p:spPr>
          <a:xfrm>
            <a:off x="319940" y="4377268"/>
            <a:ext cx="1705689" cy="1150570"/>
          </a:xfrm>
          <a:prstGeom prst="rect">
            <a:avLst/>
          </a:prstGeom>
        </p:spPr>
      </p:pic>
      <p:sp>
        <p:nvSpPr>
          <p:cNvPr id="15" name="TextBox 14"/>
          <p:cNvSpPr txBox="1"/>
          <p:nvPr/>
        </p:nvSpPr>
        <p:spPr>
          <a:xfrm>
            <a:off x="2155906" y="4271387"/>
            <a:ext cx="2970532" cy="2800767"/>
          </a:xfrm>
          <a:prstGeom prst="rect">
            <a:avLst/>
          </a:prstGeom>
          <a:solidFill>
            <a:schemeClr val="bg2">
              <a:lumMod val="90000"/>
            </a:schemeClr>
          </a:solidFill>
        </p:spPr>
        <p:txBody>
          <a:bodyPr wrap="square" rtlCol="0">
            <a:spAutoFit/>
          </a:bodyPr>
          <a:lstStyle/>
          <a:p>
            <a:r>
              <a:rPr lang="en-US" sz="1600" b="1" dirty="0" smtClean="0"/>
              <a:t>Determinants of Demand AND Supply</a:t>
            </a:r>
          </a:p>
          <a:p>
            <a:pPr marL="285750" indent="-285750">
              <a:buFont typeface="Arial" panose="020B0604020202020204" pitchFamily="34" charset="0"/>
              <a:buChar char="•"/>
            </a:pPr>
            <a:r>
              <a:rPr lang="en-US" sz="1600" dirty="0" smtClean="0"/>
              <a:t>Tastes and Preferences</a:t>
            </a:r>
          </a:p>
          <a:p>
            <a:pPr marL="285750" indent="-285750">
              <a:buFont typeface="Arial" panose="020B0604020202020204" pitchFamily="34" charset="0"/>
              <a:buChar char="•"/>
            </a:pPr>
            <a:r>
              <a:rPr lang="en-US" sz="1600" dirty="0" smtClean="0"/>
              <a:t>Income Level</a:t>
            </a:r>
          </a:p>
          <a:p>
            <a:pPr marL="285750" indent="-285750">
              <a:buFont typeface="Arial" panose="020B0604020202020204" pitchFamily="34" charset="0"/>
              <a:buChar char="•"/>
            </a:pPr>
            <a:r>
              <a:rPr lang="en-US" sz="1600" dirty="0" smtClean="0"/>
              <a:t>Interest </a:t>
            </a:r>
            <a:r>
              <a:rPr lang="en-US" sz="1600" dirty="0"/>
              <a:t>Rates(affects D and S</a:t>
            </a:r>
            <a:r>
              <a:rPr lang="en-US" sz="1600" dirty="0" smtClean="0"/>
              <a:t>)</a:t>
            </a:r>
          </a:p>
          <a:p>
            <a:pPr marL="285750" indent="-285750">
              <a:buFont typeface="Arial" panose="020B0604020202020204" pitchFamily="34" charset="0"/>
              <a:buChar char="•"/>
            </a:pPr>
            <a:r>
              <a:rPr lang="en-US" sz="1600" dirty="0" smtClean="0"/>
              <a:t>Price Level (Inflation</a:t>
            </a:r>
            <a:r>
              <a:rPr lang="en-US" sz="1600" dirty="0"/>
              <a:t>) (affects D and S</a:t>
            </a:r>
            <a:r>
              <a:rPr lang="en-US" sz="1600" dirty="0" smtClean="0"/>
              <a:t>)</a:t>
            </a:r>
          </a:p>
          <a:p>
            <a:pPr marL="285750" indent="-285750">
              <a:buFont typeface="Arial" panose="020B0604020202020204" pitchFamily="34" charset="0"/>
              <a:buChar char="•"/>
            </a:pPr>
            <a:r>
              <a:rPr lang="en-US" sz="1600" dirty="0"/>
              <a:t>Trade </a:t>
            </a:r>
            <a:r>
              <a:rPr lang="en-US" sz="1600" dirty="0" smtClean="0"/>
              <a:t>Policies (</a:t>
            </a:r>
            <a:r>
              <a:rPr lang="en-US" sz="1600" dirty="0" err="1" smtClean="0"/>
              <a:t>eg</a:t>
            </a:r>
            <a:r>
              <a:rPr lang="en-US" sz="1600" dirty="0" smtClean="0"/>
              <a:t>. Taxes on imports)</a:t>
            </a:r>
          </a:p>
          <a:p>
            <a:pPr marL="285750" indent="-285750">
              <a:buFont typeface="Arial" panose="020B0604020202020204" pitchFamily="34" charset="0"/>
              <a:buChar char="•"/>
            </a:pPr>
            <a:r>
              <a:rPr lang="en-US" sz="1600" dirty="0" smtClean="0"/>
              <a:t>Expectations of Future Exchange Rate</a:t>
            </a:r>
            <a:endParaRPr lang="en-US" sz="1600" dirty="0"/>
          </a:p>
        </p:txBody>
      </p:sp>
      <p:pic>
        <p:nvPicPr>
          <p:cNvPr id="17" name="Picture 16"/>
          <p:cNvPicPr>
            <a:picLocks noChangeAspect="1"/>
          </p:cNvPicPr>
          <p:nvPr/>
        </p:nvPicPr>
        <p:blipFill>
          <a:blip r:embed="rId5"/>
          <a:stretch>
            <a:fillRect/>
          </a:stretch>
        </p:blipFill>
        <p:spPr>
          <a:xfrm>
            <a:off x="656304" y="3584981"/>
            <a:ext cx="1858696" cy="686406"/>
          </a:xfrm>
          <a:prstGeom prst="rect">
            <a:avLst/>
          </a:prstGeom>
        </p:spPr>
      </p:pic>
      <p:pic>
        <p:nvPicPr>
          <p:cNvPr id="18" name="Picture 17"/>
          <p:cNvPicPr>
            <a:picLocks noChangeAspect="1"/>
          </p:cNvPicPr>
          <p:nvPr/>
        </p:nvPicPr>
        <p:blipFill>
          <a:blip r:embed="rId6"/>
          <a:stretch>
            <a:fillRect/>
          </a:stretch>
        </p:blipFill>
        <p:spPr>
          <a:xfrm>
            <a:off x="9889066" y="3817682"/>
            <a:ext cx="2302934" cy="1599654"/>
          </a:xfrm>
          <a:prstGeom prst="rect">
            <a:avLst/>
          </a:prstGeom>
        </p:spPr>
      </p:pic>
      <p:pic>
        <p:nvPicPr>
          <p:cNvPr id="19" name="Picture 18"/>
          <p:cNvPicPr>
            <a:picLocks noChangeAspect="1"/>
          </p:cNvPicPr>
          <p:nvPr/>
        </p:nvPicPr>
        <p:blipFill>
          <a:blip r:embed="rId7"/>
          <a:stretch>
            <a:fillRect/>
          </a:stretch>
        </p:blipFill>
        <p:spPr>
          <a:xfrm>
            <a:off x="5126438" y="4011679"/>
            <a:ext cx="4705497" cy="2197180"/>
          </a:xfrm>
          <a:prstGeom prst="rect">
            <a:avLst/>
          </a:prstGeom>
        </p:spPr>
      </p:pic>
      <p:sp>
        <p:nvSpPr>
          <p:cNvPr id="20" name="TextBox 19"/>
          <p:cNvSpPr txBox="1"/>
          <p:nvPr/>
        </p:nvSpPr>
        <p:spPr>
          <a:xfrm>
            <a:off x="10068745" y="5526943"/>
            <a:ext cx="1958855" cy="646331"/>
          </a:xfrm>
          <a:prstGeom prst="rect">
            <a:avLst/>
          </a:prstGeom>
          <a:noFill/>
        </p:spPr>
        <p:txBody>
          <a:bodyPr wrap="square" rtlCol="0">
            <a:spAutoFit/>
          </a:bodyPr>
          <a:lstStyle/>
          <a:p>
            <a:r>
              <a:rPr lang="en-US" sz="1200" dirty="0" smtClean="0"/>
              <a:t>Surplus and shortage occurs when the price is too high or low.</a:t>
            </a:r>
            <a:endParaRPr lang="en-US" sz="1200" dirty="0"/>
          </a:p>
        </p:txBody>
      </p:sp>
      <p:pic>
        <p:nvPicPr>
          <p:cNvPr id="16" name="Picture 15"/>
          <p:cNvPicPr>
            <a:picLocks noChangeAspect="1"/>
          </p:cNvPicPr>
          <p:nvPr/>
        </p:nvPicPr>
        <p:blipFill>
          <a:blip r:embed="rId8"/>
          <a:stretch>
            <a:fillRect/>
          </a:stretch>
        </p:blipFill>
        <p:spPr>
          <a:xfrm>
            <a:off x="3576034" y="3584981"/>
            <a:ext cx="1667480" cy="645705"/>
          </a:xfrm>
          <a:prstGeom prst="rect">
            <a:avLst/>
          </a:prstGeom>
        </p:spPr>
      </p:pic>
      <p:sp>
        <p:nvSpPr>
          <p:cNvPr id="21" name="TextBox 20"/>
          <p:cNvSpPr txBox="1"/>
          <p:nvPr/>
        </p:nvSpPr>
        <p:spPr>
          <a:xfrm>
            <a:off x="5509937" y="6297003"/>
            <a:ext cx="4464068" cy="584775"/>
          </a:xfrm>
          <a:prstGeom prst="rect">
            <a:avLst/>
          </a:prstGeom>
          <a:noFill/>
        </p:spPr>
        <p:txBody>
          <a:bodyPr wrap="square" rtlCol="0">
            <a:spAutoFit/>
          </a:bodyPr>
          <a:lstStyle/>
          <a:p>
            <a:r>
              <a:rPr lang="en-US" sz="1600" dirty="0" smtClean="0"/>
              <a:t>↑Supply Currency A=↑Demand Currency B and vice versa.</a:t>
            </a:r>
            <a:endParaRPr lang="en-US" sz="1600" dirty="0"/>
          </a:p>
        </p:txBody>
      </p:sp>
      <p:sp>
        <p:nvSpPr>
          <p:cNvPr id="22" name="Rectangle 21"/>
          <p:cNvSpPr/>
          <p:nvPr/>
        </p:nvSpPr>
        <p:spPr>
          <a:xfrm>
            <a:off x="10017598" y="1466184"/>
            <a:ext cx="2091891" cy="1277273"/>
          </a:xfrm>
          <a:prstGeom prst="rect">
            <a:avLst/>
          </a:prstGeom>
          <a:solidFill>
            <a:schemeClr val="accent6">
              <a:lumMod val="20000"/>
              <a:lumOff val="80000"/>
            </a:schemeClr>
          </a:solidFill>
        </p:spPr>
        <p:txBody>
          <a:bodyPr wrap="square">
            <a:spAutoFit/>
          </a:bodyPr>
          <a:lstStyle/>
          <a:p>
            <a:r>
              <a:rPr lang="en-US" sz="1100" b="1" dirty="0" smtClean="0"/>
              <a:t>Change in Equilibrium: </a:t>
            </a:r>
            <a:r>
              <a:rPr lang="en-US" sz="1100" dirty="0" smtClean="0"/>
              <a:t>↑</a:t>
            </a:r>
            <a:r>
              <a:rPr lang="en-US" sz="1100" dirty="0"/>
              <a:t>Demand→↑</a:t>
            </a:r>
            <a:r>
              <a:rPr lang="en-US" sz="1100" dirty="0" err="1"/>
              <a:t>Price↑Quantity</a:t>
            </a:r>
            <a:endParaRPr lang="en-US" sz="1100" dirty="0"/>
          </a:p>
          <a:p>
            <a:r>
              <a:rPr lang="en-US" sz="1100" dirty="0"/>
              <a:t>↓Demand→↓</a:t>
            </a:r>
            <a:r>
              <a:rPr lang="en-US" sz="1100" dirty="0" err="1"/>
              <a:t>Price↓Quantity</a:t>
            </a:r>
            <a:endParaRPr lang="en-US" sz="1100" dirty="0"/>
          </a:p>
          <a:p>
            <a:r>
              <a:rPr lang="en-US" sz="1100" dirty="0"/>
              <a:t>↑Supply→↓</a:t>
            </a:r>
            <a:r>
              <a:rPr lang="en-US" sz="1100" dirty="0" err="1"/>
              <a:t>Price↑Quantity</a:t>
            </a:r>
            <a:endParaRPr lang="en-US" sz="1100" dirty="0"/>
          </a:p>
          <a:p>
            <a:r>
              <a:rPr lang="en-US" sz="1100" dirty="0"/>
              <a:t>↓Supply→↑</a:t>
            </a:r>
            <a:r>
              <a:rPr lang="en-US" sz="1100" dirty="0" err="1"/>
              <a:t>Price↓</a:t>
            </a:r>
            <a:r>
              <a:rPr lang="en-US" sz="1100" dirty="0" err="1" smtClean="0"/>
              <a:t>Quantity</a:t>
            </a:r>
            <a:endParaRPr lang="en-US" sz="1100" dirty="0" smtClean="0"/>
          </a:p>
          <a:p>
            <a:r>
              <a:rPr lang="en-US" sz="1100" dirty="0"/>
              <a:t>∆</a:t>
            </a:r>
            <a:r>
              <a:rPr lang="en-US" sz="1100" dirty="0" smtClean="0"/>
              <a:t>Demand &amp; ∆</a:t>
            </a:r>
            <a:r>
              <a:rPr lang="en-US" sz="1100" dirty="0"/>
              <a:t>Supply </a:t>
            </a:r>
            <a:r>
              <a:rPr lang="en-US" sz="1100" dirty="0" smtClean="0"/>
              <a:t>= either Price or Quantity indeterminate</a:t>
            </a:r>
            <a:endParaRPr lang="en-US" sz="1100" dirty="0"/>
          </a:p>
        </p:txBody>
      </p:sp>
    </p:spTree>
    <p:extLst>
      <p:ext uri="{BB962C8B-B14F-4D97-AF65-F5344CB8AC3E}">
        <p14:creationId xmlns:p14="http://schemas.microsoft.com/office/powerpoint/2010/main" val="205899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12" grpId="0" animBg="1"/>
      <p:bldP spid="15" grpId="0" animBg="1"/>
      <p:bldP spid="20" grpId="0"/>
      <p:bldP spid="2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Krugman Module Coverage</a:t>
            </a:r>
            <a:endParaRPr lang="en-US" dirty="0"/>
          </a:p>
        </p:txBody>
      </p:sp>
      <p:sp>
        <p:nvSpPr>
          <p:cNvPr id="3" name="Content Placeholder 2"/>
          <p:cNvSpPr>
            <a:spLocks noGrp="1"/>
          </p:cNvSpPr>
          <p:nvPr>
            <p:ph idx="1"/>
          </p:nvPr>
        </p:nvSpPr>
        <p:spPr/>
        <p:txBody>
          <a:bodyPr/>
          <a:lstStyle/>
          <a:p>
            <a:r>
              <a:rPr lang="en-US" dirty="0" smtClean="0"/>
              <a:t>41, 42, 43, 44</a:t>
            </a:r>
            <a:endParaRPr lang="en-US" dirty="0"/>
          </a:p>
        </p:txBody>
      </p:sp>
    </p:spTree>
    <p:extLst>
      <p:ext uri="{BB962C8B-B14F-4D97-AF65-F5344CB8AC3E}">
        <p14:creationId xmlns:p14="http://schemas.microsoft.com/office/powerpoint/2010/main" val="225402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739" y="1350986"/>
            <a:ext cx="7016015" cy="4351338"/>
          </a:xfrm>
        </p:spPr>
        <p:txBody>
          <a:bodyPr>
            <a:normAutofit/>
          </a:bodyPr>
          <a:lstStyle/>
          <a:p>
            <a:r>
              <a:rPr lang="en-US" dirty="0" smtClean="0"/>
              <a:t>The </a:t>
            </a:r>
            <a:r>
              <a:rPr lang="en-US" dirty="0">
                <a:solidFill>
                  <a:srgbClr val="00B0F0"/>
                </a:solidFill>
              </a:rPr>
              <a:t>exchange rate </a:t>
            </a:r>
            <a:r>
              <a:rPr lang="en-US" dirty="0"/>
              <a:t>is simply the </a:t>
            </a:r>
            <a:r>
              <a:rPr lang="en-US" dirty="0">
                <a:solidFill>
                  <a:srgbClr val="00B0F0"/>
                </a:solidFill>
              </a:rPr>
              <a:t>value of currency A relative to another currency B</a:t>
            </a:r>
            <a:r>
              <a:rPr lang="en-US" dirty="0"/>
              <a:t>.</a:t>
            </a:r>
          </a:p>
          <a:p>
            <a:pPr lvl="1"/>
            <a:r>
              <a:rPr lang="en-US" sz="4400" dirty="0" err="1"/>
              <a:t>Eg</a:t>
            </a:r>
            <a:r>
              <a:rPr lang="en-US" sz="4400" dirty="0"/>
              <a:t>. 1 USD = 6.5RMB </a:t>
            </a:r>
            <a:r>
              <a:rPr lang="en-US" sz="4400" dirty="0" smtClean="0"/>
              <a:t>or 1RMB </a:t>
            </a:r>
            <a:r>
              <a:rPr lang="en-US" sz="4400" dirty="0"/>
              <a:t>= </a:t>
            </a:r>
            <a:r>
              <a:rPr lang="en-US" sz="4400" dirty="0" smtClean="0"/>
              <a:t>0.15USD</a:t>
            </a:r>
            <a:endParaRPr lang="en-US" sz="4400" dirty="0"/>
          </a:p>
          <a:p>
            <a:r>
              <a:rPr lang="en-US" dirty="0" smtClean="0"/>
              <a:t>The </a:t>
            </a:r>
            <a:r>
              <a:rPr lang="en-US" dirty="0" smtClean="0">
                <a:solidFill>
                  <a:srgbClr val="00B050"/>
                </a:solidFill>
              </a:rPr>
              <a:t>exchange rate</a:t>
            </a:r>
            <a:r>
              <a:rPr lang="en-US" dirty="0" smtClean="0"/>
              <a:t> is </a:t>
            </a:r>
            <a:r>
              <a:rPr lang="en-US" dirty="0" smtClean="0">
                <a:solidFill>
                  <a:srgbClr val="00B050"/>
                </a:solidFill>
              </a:rPr>
              <a:t>determined by the foreign </a:t>
            </a:r>
            <a:r>
              <a:rPr lang="en-US" dirty="0">
                <a:solidFill>
                  <a:srgbClr val="00B050"/>
                </a:solidFill>
              </a:rPr>
              <a:t>exchange </a:t>
            </a:r>
            <a:r>
              <a:rPr lang="en-US" dirty="0" smtClean="0">
                <a:solidFill>
                  <a:srgbClr val="00B050"/>
                </a:solidFill>
              </a:rPr>
              <a:t>market </a:t>
            </a:r>
            <a:r>
              <a:rPr lang="en-US" dirty="0" smtClean="0"/>
              <a:t>which we will cover in the very next chapter.</a:t>
            </a:r>
          </a:p>
          <a:p>
            <a:pPr lvl="1"/>
            <a:r>
              <a:rPr lang="en-US" dirty="0" smtClean="0"/>
              <a:t>In this market, one </a:t>
            </a:r>
            <a:r>
              <a:rPr lang="en-US" dirty="0"/>
              <a:t>currency is exchanged for </a:t>
            </a:r>
            <a:r>
              <a:rPr lang="en-US" dirty="0" smtClean="0"/>
              <a:t>another</a:t>
            </a:r>
            <a:r>
              <a:rPr lang="en-US" dirty="0"/>
              <a:t>.</a:t>
            </a:r>
            <a:endParaRPr lang="en-US" dirty="0" smtClean="0"/>
          </a:p>
          <a:p>
            <a:endParaRPr lang="en-US" dirty="0" smtClean="0"/>
          </a:p>
        </p:txBody>
      </p:sp>
      <p:pic>
        <p:nvPicPr>
          <p:cNvPr id="5" name="Picture 4"/>
          <p:cNvPicPr>
            <a:picLocks noChangeAspect="1"/>
          </p:cNvPicPr>
          <p:nvPr/>
        </p:nvPicPr>
        <p:blipFill>
          <a:blip r:embed="rId2"/>
          <a:stretch>
            <a:fillRect/>
          </a:stretch>
        </p:blipFill>
        <p:spPr>
          <a:xfrm>
            <a:off x="7533141" y="936325"/>
            <a:ext cx="3979604" cy="2878528"/>
          </a:xfrm>
          <a:prstGeom prst="rect">
            <a:avLst/>
          </a:prstGeom>
        </p:spPr>
      </p:pic>
      <p:sp>
        <p:nvSpPr>
          <p:cNvPr id="2" name="Rectangle 1"/>
          <p:cNvSpPr/>
          <p:nvPr/>
        </p:nvSpPr>
        <p:spPr>
          <a:xfrm>
            <a:off x="608390" y="402811"/>
            <a:ext cx="4558556" cy="769441"/>
          </a:xfrm>
          <a:prstGeom prst="rect">
            <a:avLst/>
          </a:prstGeom>
        </p:spPr>
        <p:txBody>
          <a:bodyPr wrap="none">
            <a:spAutoFit/>
          </a:bodyPr>
          <a:lstStyle/>
          <a:p>
            <a:r>
              <a:rPr lang="en-US" sz="4400" b="1" dirty="0"/>
              <a:t>The Exchange Rate</a:t>
            </a:r>
          </a:p>
        </p:txBody>
      </p:sp>
      <p:pic>
        <p:nvPicPr>
          <p:cNvPr id="3074" name="Picture 2" descr="Manual and Automatic exchange rate - WooBeW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663" y="4348773"/>
            <a:ext cx="4736560" cy="1686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49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a currency’s exchange rate? Give an example.</a:t>
            </a:r>
          </a:p>
          <a:p>
            <a:r>
              <a:rPr lang="en-US" dirty="0" smtClean="0">
                <a:solidFill>
                  <a:srgbClr val="0070C0"/>
                </a:solidFill>
              </a:rPr>
              <a:t>It is the amount that is needed of one currency to buy another currency.</a:t>
            </a:r>
          </a:p>
          <a:p>
            <a:r>
              <a:rPr lang="en-US" dirty="0" err="1" smtClean="0">
                <a:solidFill>
                  <a:srgbClr val="0070C0"/>
                </a:solidFill>
              </a:rPr>
              <a:t>Eg</a:t>
            </a:r>
            <a:r>
              <a:rPr lang="en-US" dirty="0" smtClean="0">
                <a:solidFill>
                  <a:srgbClr val="0070C0"/>
                </a:solidFill>
              </a:rPr>
              <a:t>. 1EUR = 6.99RMB (1 Euro = 6.99 Chinese </a:t>
            </a:r>
            <a:r>
              <a:rPr lang="en-US" dirty="0" err="1" smtClean="0">
                <a:solidFill>
                  <a:srgbClr val="0070C0"/>
                </a:solidFill>
              </a:rPr>
              <a:t>Renminbi</a:t>
            </a:r>
            <a:r>
              <a:rPr lang="en-US" dirty="0" smtClean="0">
                <a:solidFill>
                  <a:srgbClr val="0070C0"/>
                </a:solidFill>
              </a:rPr>
              <a:t>)</a:t>
            </a:r>
          </a:p>
        </p:txBody>
      </p:sp>
    </p:spTree>
    <p:extLst>
      <p:ext uri="{BB962C8B-B14F-4D97-AF65-F5344CB8AC3E}">
        <p14:creationId xmlns:p14="http://schemas.microsoft.com/office/powerpoint/2010/main" val="11608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76" y="144196"/>
            <a:ext cx="10081209" cy="599765"/>
          </a:xfrm>
        </p:spPr>
        <p:txBody>
          <a:bodyPr>
            <a:normAutofit fontScale="90000"/>
          </a:bodyPr>
          <a:lstStyle/>
          <a:p>
            <a:r>
              <a:rPr lang="en-US" dirty="0" smtClean="0"/>
              <a:t>The strongest currencies in the world</a:t>
            </a:r>
            <a:endParaRPr lang="en-US" dirty="0"/>
          </a:p>
        </p:txBody>
      </p:sp>
      <p:sp>
        <p:nvSpPr>
          <p:cNvPr id="3" name="Content Placeholder 2"/>
          <p:cNvSpPr>
            <a:spLocks noGrp="1"/>
          </p:cNvSpPr>
          <p:nvPr>
            <p:ph idx="1"/>
          </p:nvPr>
        </p:nvSpPr>
        <p:spPr>
          <a:xfrm>
            <a:off x="201174" y="762757"/>
            <a:ext cx="5817824" cy="763858"/>
          </a:xfrm>
        </p:spPr>
        <p:txBody>
          <a:bodyPr>
            <a:normAutofit fontScale="85000" lnSpcReduction="20000"/>
          </a:bodyPr>
          <a:lstStyle/>
          <a:p>
            <a:pPr fontAlgn="base"/>
            <a:r>
              <a:rPr lang="en-US" dirty="0" smtClean="0"/>
              <a:t>These currencies can buy the most USD.</a:t>
            </a:r>
          </a:p>
          <a:p>
            <a:pPr fontAlgn="base"/>
            <a:r>
              <a:rPr lang="en-US" dirty="0" smtClean="0"/>
              <a:t>You won’t be able to guess these!  </a:t>
            </a:r>
          </a:p>
          <a:p>
            <a:endParaRPr lang="en-US" dirty="0"/>
          </a:p>
        </p:txBody>
      </p:sp>
      <p:sp>
        <p:nvSpPr>
          <p:cNvPr id="6" name="Rectangle 5"/>
          <p:cNvSpPr/>
          <p:nvPr/>
        </p:nvSpPr>
        <p:spPr>
          <a:xfrm>
            <a:off x="6390967" y="1443335"/>
            <a:ext cx="5309420" cy="1200329"/>
          </a:xfrm>
          <a:prstGeom prst="rect">
            <a:avLst/>
          </a:prstGeom>
          <a:solidFill>
            <a:schemeClr val="accent1">
              <a:lumMod val="20000"/>
              <a:lumOff val="80000"/>
            </a:schemeClr>
          </a:solidFill>
        </p:spPr>
        <p:txBody>
          <a:bodyPr wrap="square">
            <a:spAutoFit/>
          </a:bodyPr>
          <a:lstStyle/>
          <a:p>
            <a:pPr fontAlgn="base"/>
            <a:r>
              <a:rPr lang="en-US" dirty="0"/>
              <a:t>Note: This doesn’t mean the currencies are better or that the people in those currencies are wealthier. They are just nominal values (</a:t>
            </a:r>
            <a:r>
              <a:rPr lang="en-US" dirty="0" err="1"/>
              <a:t>ie</a:t>
            </a:r>
            <a:r>
              <a:rPr lang="en-US" dirty="0"/>
              <a:t>. Numbers that do not necessarily reflect real values.)</a:t>
            </a:r>
          </a:p>
        </p:txBody>
      </p:sp>
      <p:pic>
        <p:nvPicPr>
          <p:cNvPr id="4" name="Picture 3"/>
          <p:cNvPicPr>
            <a:picLocks noChangeAspect="1"/>
          </p:cNvPicPr>
          <p:nvPr/>
        </p:nvPicPr>
        <p:blipFill>
          <a:blip r:embed="rId2"/>
          <a:stretch>
            <a:fillRect/>
          </a:stretch>
        </p:blipFill>
        <p:spPr>
          <a:xfrm>
            <a:off x="7275294" y="2858703"/>
            <a:ext cx="3644115" cy="3147190"/>
          </a:xfrm>
          <a:prstGeom prst="rect">
            <a:avLst/>
          </a:prstGeom>
        </p:spPr>
      </p:pic>
      <p:pic>
        <p:nvPicPr>
          <p:cNvPr id="7" name="Picture 6"/>
          <p:cNvPicPr>
            <a:picLocks noChangeAspect="1"/>
          </p:cNvPicPr>
          <p:nvPr/>
        </p:nvPicPr>
        <p:blipFill>
          <a:blip r:embed="rId3"/>
          <a:stretch>
            <a:fillRect/>
          </a:stretch>
        </p:blipFill>
        <p:spPr>
          <a:xfrm>
            <a:off x="8874203" y="4398745"/>
            <a:ext cx="804644" cy="308009"/>
          </a:xfrm>
          <a:prstGeom prst="rect">
            <a:avLst/>
          </a:prstGeom>
        </p:spPr>
      </p:pic>
      <p:sp>
        <p:nvSpPr>
          <p:cNvPr id="8" name="Rectangle 7"/>
          <p:cNvSpPr/>
          <p:nvPr/>
        </p:nvSpPr>
        <p:spPr>
          <a:xfrm>
            <a:off x="400097" y="1982699"/>
            <a:ext cx="5817824" cy="3785652"/>
          </a:xfrm>
          <a:prstGeom prst="rect">
            <a:avLst/>
          </a:prstGeom>
          <a:solidFill>
            <a:schemeClr val="tx2">
              <a:lumMod val="20000"/>
              <a:lumOff val="80000"/>
            </a:schemeClr>
          </a:solidFill>
        </p:spPr>
        <p:txBody>
          <a:bodyPr wrap="square">
            <a:spAutoFit/>
          </a:bodyPr>
          <a:lstStyle/>
          <a:p>
            <a:pPr fontAlgn="base"/>
            <a:r>
              <a:rPr lang="en-US" sz="2400" dirty="0" smtClean="0"/>
              <a:t>1. Kuwaiti </a:t>
            </a:r>
            <a:r>
              <a:rPr lang="en-US" sz="2400" dirty="0"/>
              <a:t>Dinar – (1 KWD = 3.29 USD)</a:t>
            </a:r>
          </a:p>
          <a:p>
            <a:pPr fontAlgn="base"/>
            <a:r>
              <a:rPr lang="en-US" sz="2400" dirty="0" smtClean="0"/>
              <a:t>2. Bahraini </a:t>
            </a:r>
            <a:r>
              <a:rPr lang="en-US" sz="2400" dirty="0"/>
              <a:t>Dinar – (1 BHD = 2.65 USD)</a:t>
            </a:r>
          </a:p>
          <a:p>
            <a:pPr fontAlgn="base"/>
            <a:r>
              <a:rPr lang="en-US" sz="2400" dirty="0" smtClean="0"/>
              <a:t>3. Omani </a:t>
            </a:r>
            <a:r>
              <a:rPr lang="en-US" sz="2400" dirty="0" err="1"/>
              <a:t>Rial</a:t>
            </a:r>
            <a:r>
              <a:rPr lang="en-US" sz="2400" dirty="0"/>
              <a:t> – (1 OMR = 2.60 USD)</a:t>
            </a:r>
          </a:p>
          <a:p>
            <a:pPr fontAlgn="base"/>
            <a:r>
              <a:rPr lang="en-US" sz="2400" dirty="0" smtClean="0"/>
              <a:t>4. Jordanian </a:t>
            </a:r>
            <a:r>
              <a:rPr lang="en-US" sz="2400" dirty="0"/>
              <a:t>Dinar – (1 JOD = 1.41 USD)</a:t>
            </a:r>
          </a:p>
          <a:p>
            <a:pPr fontAlgn="base"/>
            <a:r>
              <a:rPr lang="en-US" sz="2400" dirty="0" smtClean="0"/>
              <a:t>5. Pound </a:t>
            </a:r>
            <a:r>
              <a:rPr lang="en-US" sz="2400" dirty="0" err="1"/>
              <a:t>Stirling</a:t>
            </a:r>
            <a:r>
              <a:rPr lang="en-US" sz="2400" dirty="0"/>
              <a:t> – (1 GBP = 1.26 USD)</a:t>
            </a:r>
          </a:p>
          <a:p>
            <a:pPr fontAlgn="base"/>
            <a:r>
              <a:rPr lang="en-US" sz="2400" dirty="0" smtClean="0"/>
              <a:t>6. Gibraltar </a:t>
            </a:r>
            <a:r>
              <a:rPr lang="en-US" sz="2400" dirty="0"/>
              <a:t>Pound – (1 GIP = 1.23 USD)</a:t>
            </a:r>
          </a:p>
          <a:p>
            <a:pPr fontAlgn="base"/>
            <a:r>
              <a:rPr lang="en-US" sz="2400" dirty="0" smtClean="0"/>
              <a:t>7. Cayman </a:t>
            </a:r>
            <a:r>
              <a:rPr lang="en-US" sz="2400" dirty="0"/>
              <a:t>Islands Dollar – (1 KYD = 1.20 USD)</a:t>
            </a:r>
          </a:p>
          <a:p>
            <a:pPr fontAlgn="base"/>
            <a:r>
              <a:rPr lang="en-US" sz="2400" dirty="0" smtClean="0"/>
              <a:t>8. Euro </a:t>
            </a:r>
            <a:r>
              <a:rPr lang="en-US" sz="2400" dirty="0"/>
              <a:t>– (1 EURO = 1.10 USD)</a:t>
            </a:r>
          </a:p>
          <a:p>
            <a:pPr fontAlgn="base"/>
            <a:r>
              <a:rPr lang="en-US" sz="2400" dirty="0" smtClean="0"/>
              <a:t>9. Swiss </a:t>
            </a:r>
            <a:r>
              <a:rPr lang="en-US" sz="2400" dirty="0"/>
              <a:t>Franc – (1 CHF = 1.01 USD)</a:t>
            </a:r>
          </a:p>
          <a:p>
            <a:pPr fontAlgn="base"/>
            <a:r>
              <a:rPr lang="en-US" sz="2400" dirty="0" smtClean="0"/>
              <a:t>10. US </a:t>
            </a:r>
            <a:r>
              <a:rPr lang="en-US" sz="2400" dirty="0"/>
              <a:t>Dollar</a:t>
            </a:r>
          </a:p>
        </p:txBody>
      </p:sp>
      <p:sp>
        <p:nvSpPr>
          <p:cNvPr id="9" name="Rectangle 8"/>
          <p:cNvSpPr/>
          <p:nvPr/>
        </p:nvSpPr>
        <p:spPr>
          <a:xfrm>
            <a:off x="6217921" y="6246796"/>
            <a:ext cx="6096000" cy="646331"/>
          </a:xfrm>
          <a:prstGeom prst="rect">
            <a:avLst/>
          </a:prstGeom>
        </p:spPr>
        <p:txBody>
          <a:bodyPr>
            <a:spAutoFit/>
          </a:bodyPr>
          <a:lstStyle/>
          <a:p>
            <a:r>
              <a:rPr lang="en-US" dirty="0">
                <a:hlinkClick r:id="rId4"/>
              </a:rPr>
              <a:t>The Weakest Currencies in the World in 2022 (Feb Updated) | Saudi Scoop</a:t>
            </a:r>
            <a:endParaRPr lang="en-US" dirty="0"/>
          </a:p>
        </p:txBody>
      </p:sp>
    </p:spTree>
    <p:extLst>
      <p:ext uri="{BB962C8B-B14F-4D97-AF65-F5344CB8AC3E}">
        <p14:creationId xmlns:p14="http://schemas.microsoft.com/office/powerpoint/2010/main" val="86081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9898</TotalTime>
  <Words>5673</Words>
  <Application>Microsoft Office PowerPoint</Application>
  <PresentationFormat>Widescreen</PresentationFormat>
  <Paragraphs>553</Paragraphs>
  <Slides>66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Calibri Light</vt:lpstr>
      <vt:lpstr>Wingdings</vt:lpstr>
      <vt:lpstr>Office Theme</vt:lpstr>
      <vt:lpstr>AP Macroeconomics – Week 4</vt:lpstr>
      <vt:lpstr>6.2 Exchange Rates</vt:lpstr>
      <vt:lpstr>PowerPoint Presentation</vt:lpstr>
      <vt:lpstr>Different Currencies Around the World</vt:lpstr>
      <vt:lpstr>Currency Names and Codes</vt:lpstr>
      <vt:lpstr>PowerPoint Presentation</vt:lpstr>
      <vt:lpstr>PowerPoint Presentation</vt:lpstr>
      <vt:lpstr>PowerPoint Presentation</vt:lpstr>
      <vt:lpstr>The strongest currencies in the world</vt:lpstr>
      <vt:lpstr>Exchange Rate Movements</vt:lpstr>
      <vt:lpstr>Appreciation and Depreciation Examples</vt:lpstr>
      <vt:lpstr>Exchange Rates and Purchasing Power</vt:lpstr>
      <vt:lpstr>Identify Appreciation/Depreciation and Purchasing Power</vt:lpstr>
      <vt:lpstr>Identify Appreciation/Depreciation and Purchasing Power</vt:lpstr>
      <vt:lpstr>PowerPoint Presentation</vt:lpstr>
      <vt:lpstr>Floating vs Fixed Exchange Rates</vt:lpstr>
      <vt:lpstr>PowerPoint Presentation</vt:lpstr>
      <vt:lpstr>Exchange Rate Summary</vt:lpstr>
      <vt:lpstr>Exchange Rate Maths</vt:lpstr>
      <vt:lpstr>PowerPoint Presentation</vt:lpstr>
      <vt:lpstr>6.3 Foreign Exchange Market</vt:lpstr>
      <vt:lpstr>PowerPoint Presentation</vt:lpstr>
      <vt:lpstr>Foreign Exchange Market – ‘Forex Market’</vt:lpstr>
      <vt:lpstr>Exchange Rate Graph</vt:lpstr>
      <vt:lpstr>PowerPoint Presentation</vt:lpstr>
      <vt:lpstr>Currency Demand</vt:lpstr>
      <vt:lpstr>Determinants of currency demand:</vt:lpstr>
      <vt:lpstr>Interest Rates and Capital Flows – The Highest Interest Rate Wins! </vt:lpstr>
      <vt:lpstr>Two Meanings of Capital</vt:lpstr>
      <vt:lpstr>PowerPoint Presentation</vt:lpstr>
      <vt:lpstr>Determinants of Demand</vt:lpstr>
      <vt:lpstr>Determinants of Demand</vt:lpstr>
      <vt:lpstr>Determinants of Demand</vt:lpstr>
      <vt:lpstr>Movement Along the Currency Demand Curve</vt:lpstr>
      <vt:lpstr>PowerPoint Presentation</vt:lpstr>
      <vt:lpstr>Currency Supply</vt:lpstr>
      <vt:lpstr>Determinants of Currency Supply</vt:lpstr>
      <vt:lpstr>PowerPoint Presentation</vt:lpstr>
      <vt:lpstr>Forex Market Equilibrium</vt:lpstr>
      <vt:lpstr>Disequilibrium</vt:lpstr>
      <vt:lpstr>PowerPoint Presentation</vt:lpstr>
      <vt:lpstr>Change in Equilibrium</vt:lpstr>
      <vt:lpstr>What will happen to the US Dollar? </vt:lpstr>
      <vt:lpstr>Foreign Exchange Market Summary</vt:lpstr>
      <vt:lpstr>Example – Pounds and US dollars</vt:lpstr>
      <vt:lpstr>PowerPoint Presentation</vt:lpstr>
      <vt:lpstr>Exchange Rate Review Questions</vt:lpstr>
      <vt:lpstr>PowerPoint Presentation</vt:lpstr>
      <vt:lpstr>PowerPoint Presentation</vt:lpstr>
      <vt:lpstr>e) There is high inflation in the US.</vt:lpstr>
      <vt:lpstr>Two Currency Questions</vt:lpstr>
      <vt:lpstr>Relationship Between Two Currencies – Supply and Demand</vt:lpstr>
      <vt:lpstr>Relationship Between Two Currencies – Supply and Demand</vt:lpstr>
      <vt:lpstr>PowerPoint Presentation</vt:lpstr>
      <vt:lpstr>PowerPoint Presentation</vt:lpstr>
      <vt:lpstr>PowerPoint Presentation</vt:lpstr>
      <vt:lpstr>Relationship Between Two Currencies – Exchange Rates</vt:lpstr>
      <vt:lpstr>Relationship Between Two Currencies – Exchange Rates</vt:lpstr>
      <vt:lpstr>Conclusion: Value of Two Currencies </vt:lpstr>
      <vt:lpstr>PowerPoint Presentation</vt:lpstr>
      <vt:lpstr>PowerPoint Presentation</vt:lpstr>
      <vt:lpstr>Example</vt:lpstr>
      <vt:lpstr>PowerPoint Presentation</vt:lpstr>
      <vt:lpstr>PowerPoint Presentation</vt:lpstr>
      <vt:lpstr>Foreign Exchange Market Summary</vt:lpstr>
      <vt:lpstr>Krugman Module Coverage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Macroeconomics – Week 1</dc:title>
  <dc:creator>David Ryan</dc:creator>
  <cp:lastModifiedBy>David</cp:lastModifiedBy>
  <cp:revision>186</cp:revision>
  <dcterms:created xsi:type="dcterms:W3CDTF">2021-09-07T06:10:08Z</dcterms:created>
  <dcterms:modified xsi:type="dcterms:W3CDTF">2024-04-08T12:55:00Z</dcterms:modified>
</cp:coreProperties>
</file>